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739" r:id="rId5"/>
    <p:sldId id="272" r:id="rId6"/>
    <p:sldId id="740" r:id="rId7"/>
    <p:sldId id="741" r:id="rId8"/>
    <p:sldId id="742" r:id="rId9"/>
    <p:sldId id="743" r:id="rId10"/>
    <p:sldId id="744" r:id="rId11"/>
    <p:sldId id="750" r:id="rId12"/>
    <p:sldId id="746" r:id="rId13"/>
    <p:sldId id="747" r:id="rId14"/>
    <p:sldId id="749" r:id="rId15"/>
    <p:sldId id="748" r:id="rId16"/>
    <p:sldId id="745" r:id="rId17"/>
    <p:sldId id="752" r:id="rId18"/>
    <p:sldId id="753" r:id="rId19"/>
    <p:sldId id="270" r:id="rId20"/>
    <p:sldId id="754" r:id="rId21"/>
    <p:sldId id="756" r:id="rId22"/>
    <p:sldId id="757" r:id="rId23"/>
    <p:sldId id="724" r:id="rId24"/>
    <p:sldId id="759" r:id="rId25"/>
    <p:sldId id="761" r:id="rId26"/>
    <p:sldId id="762" r:id="rId27"/>
    <p:sldId id="763" r:id="rId28"/>
    <p:sldId id="764" r:id="rId29"/>
    <p:sldId id="765" r:id="rId30"/>
    <p:sldId id="766" r:id="rId31"/>
    <p:sldId id="767" r:id="rId32"/>
    <p:sldId id="768" r:id="rId33"/>
    <p:sldId id="769" r:id="rId34"/>
    <p:sldId id="770" r:id="rId35"/>
    <p:sldId id="771" r:id="rId36"/>
    <p:sldId id="773" r:id="rId37"/>
    <p:sldId id="772" r:id="rId38"/>
    <p:sldId id="775" r:id="rId39"/>
    <p:sldId id="313" r:id="rId40"/>
    <p:sldId id="777" r:id="rId41"/>
    <p:sldId id="776" r:id="rId42"/>
    <p:sldId id="26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9643A7D-3EF1-4F72-A259-DF310C0DC3F9}">
          <p14:sldIdLst>
            <p14:sldId id="739"/>
            <p14:sldId id="272"/>
          </p14:sldIdLst>
        </p14:section>
        <p14:section name="Meta-Programming Introduction" id="{C1177CEC-13D3-EB4F-8230-77F3CCE4BECC}">
          <p14:sldIdLst>
            <p14:sldId id="740"/>
            <p14:sldId id="741"/>
            <p14:sldId id="742"/>
            <p14:sldId id="743"/>
            <p14:sldId id="744"/>
          </p14:sldIdLst>
        </p14:section>
        <p14:section name="Sample Use-Case" id="{9E006C57-2218-4379-85C2-0D68E0E5F826}">
          <p14:sldIdLst>
            <p14:sldId id="750"/>
            <p14:sldId id="746"/>
            <p14:sldId id="747"/>
            <p14:sldId id="749"/>
            <p14:sldId id="748"/>
          </p14:sldIdLst>
        </p14:section>
        <p14:section name="Automate" id="{25E14159-EA44-1444-A69B-0159188D8764}">
          <p14:sldIdLst>
            <p14:sldId id="745"/>
            <p14:sldId id="752"/>
          </p14:sldIdLst>
        </p14:section>
        <p14:section name="INPUT" id="{3BC2D6B3-DBED-804B-97C0-ACE3B555CFEC}">
          <p14:sldIdLst>
            <p14:sldId id="753"/>
            <p14:sldId id="270"/>
            <p14:sldId id="754"/>
            <p14:sldId id="756"/>
          </p14:sldIdLst>
        </p14:section>
        <p14:section name="PROCESS" id="{D26ABF66-33DC-6941-B168-215E609D5D5A}">
          <p14:sldIdLst>
            <p14:sldId id="757"/>
            <p14:sldId id="724"/>
            <p14:sldId id="759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</p14:sldIdLst>
        </p14:section>
        <p14:section name="OUTPUT" id="{AADF4A3F-50C2-4B4E-858E-6D4AB72E0B51}">
          <p14:sldIdLst>
            <p14:sldId id="770"/>
            <p14:sldId id="771"/>
            <p14:sldId id="773"/>
            <p14:sldId id="772"/>
          </p14:sldIdLst>
        </p14:section>
        <p14:section name="Profit?" id="{5FAE38F1-094D-754D-9443-3A6A48AA944D}">
          <p14:sldIdLst>
            <p14:sldId id="775"/>
            <p14:sldId id="313"/>
            <p14:sldId id="777"/>
          </p14:sldIdLst>
        </p14:section>
        <p14:section name="Closing" id="{EB142175-A6CA-4D4C-B683-568B25A64E0D}">
          <p14:sldIdLst>
            <p14:sldId id="77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535CC6-F194-179F-CC26-F3F9B1061EC1}" name="Oh, Mina" initials="MO" userId="S::mina.oh@accenture.com::62bca946-95fd-4df6-b863-ad7f681ff8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2FF"/>
    <a:srgbClr val="DCAFFF"/>
    <a:srgbClr val="FF3246"/>
    <a:srgbClr val="8700DA"/>
    <a:srgbClr val="460073"/>
    <a:srgbClr val="E6DCFF"/>
    <a:srgbClr val="0041F0"/>
    <a:srgbClr val="FF50A0"/>
    <a:srgbClr val="00FFFF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9"/>
    <p:restoredTop sz="95470"/>
  </p:normalViewPr>
  <p:slideViewPr>
    <p:cSldViewPr snapToGrid="0">
      <p:cViewPr varScale="1">
        <p:scale>
          <a:sx n="134" d="100"/>
          <a:sy n="134" d="100"/>
        </p:scale>
        <p:origin x="171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91F7B-81CA-E132-1C2B-DA13A441E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596BB-A605-B5C6-3F70-BB5402CBD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E03E3-20E6-B440-4BFB-5E7CAB2D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E60CF-4645-AE2C-839B-07B3BEC95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056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6AF77-5ABC-AEED-BF41-BBC5F9C1E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CAEE45-5FDD-9AC0-1822-1046EDC8B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39724-6F0B-0CDE-84C8-B2A21DE6F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93CD4-8DAF-ACEF-E49C-20BB14404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334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8381E-02DB-28E5-2E25-AF99CA23F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E62632-3BA5-0A34-4D3A-C679E63FD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458ED-4D79-6D94-18B3-1A4E583F9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EA48D-1943-7888-EECA-E74F6BF1F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559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10792-8F76-7068-5704-6FE50E814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1B2A5-B37C-8C02-D221-FE6DC1180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68186-8FE8-A329-7DEE-4F4CEFFE8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974F1-6127-108C-81EC-E170D19D9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12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11ED0-5A32-A57C-C91F-CD69FE31B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2E45B-0268-0083-52DE-C8F7F62EC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0DB18-9880-D6C5-2D8C-A7B1AC751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6805E-D04F-BED7-39B4-D19DA8AAF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60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F6B4E-F3F0-94D9-C78B-4AC913B1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94F4C-9894-89C1-4D14-6F12BC04D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ED5AB-C8AD-13B0-BD56-01A54C640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C7C2B-E1E6-9630-9F05-DEF49072C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378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2558E-E7F9-96C9-CF51-8673FD91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A6546C-7E9F-3982-FD2E-2094C6706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3D062-D9CF-C473-7736-AA79F3F0B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3153-561D-7BB8-F420-0EF15966C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559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37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E4332-479F-2D0A-147F-DC04A7CC9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33AED-82AB-D974-43E6-531C42798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875E6-6D00-A304-FB98-4C0CE9833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AF4BD-D623-1379-E38E-D8BA62811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57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44C96-C67C-B3BD-53E2-B1A1246CC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36196-6BFB-0724-9657-A0F5F2333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F378C-3E4D-4D23-752A-ADD522D25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01AFF-BEC0-B1FD-1969-26E14C4A9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10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D9458-5A53-2C42-14CF-CA8096BB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2132C-CAE9-06E2-AA44-50B0B8F27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F561E4-E0DF-B008-F5EA-A64C86107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66F3-3A21-FC79-90A4-CA90FF8E4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24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F43D6-1B02-2502-5DFD-00BB1417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99C4F-EB99-3A54-D8CA-1C34DDF8E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EAB62-8950-234E-9CED-052046D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DAAC1-B1AA-C1FE-09BB-8521E59F5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29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B01A-456F-9FC8-60B2-3B699DBA8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7CF70-3D96-09CD-911B-B72C3F3D6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20ABC-9804-58C3-5A81-9CB41E61E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9CFA-4373-8D09-7527-A96C4572B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964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Saturday, May 10,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0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Saturday, May 10,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48970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,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Saturday, May 10,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,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Saturday, May 10,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Saturday, May 10,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2025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Saturday, May 10,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2025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Mi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tx1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GT </a:t>
            </a:r>
            <a:r>
              <a:rPr lang="en-GB" err="1"/>
              <a:t>Sectra</a:t>
            </a:r>
            <a:r>
              <a:rPr lang="en-GB"/>
              <a:t>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0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Dar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2C143E8-DD15-4271-878B-9FB6C450F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2" b="19537"/>
          <a:stretch/>
        </p:blipFill>
        <p:spPr>
          <a:xfrm>
            <a:off x="0" y="0"/>
            <a:ext cx="12192000" cy="3427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233B92-45BF-2844-92CF-A75DE09F6E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559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CD753C7-2DCF-4C34-80DC-870F68898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5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93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Core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F4B10C-5234-40B6-8CA6-79B2DF02B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B64210-BE23-4613-90AC-3738A40ED78F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02A9B-7D88-4730-BA84-E2AEAFB999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0B5CF-ECAF-4871-B303-435D56BF9C7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29F91-EB74-4AA2-B649-E33D7237FE06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3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D6C8F-C2D9-B296-1001-847E69760EF7}"/>
              </a:ext>
            </a:extLst>
          </p:cNvPr>
          <p:cNvSpPr txBox="1"/>
          <p:nvPr userDrawn="1"/>
        </p:nvSpPr>
        <p:spPr>
          <a:xfrm>
            <a:off x="10025149" y="653380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1446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/>
              <a:t>Place text here, use indent to access other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transition spd="med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584BC-9532-B507-C998-2E3DC891C62B}"/>
              </a:ext>
            </a:extLst>
          </p:cNvPr>
          <p:cNvSpPr txBox="1"/>
          <p:nvPr userDrawn="1"/>
        </p:nvSpPr>
        <p:spPr>
          <a:xfrm>
            <a:off x="10168467" y="65870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transition spd="med"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Add image here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L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A31FE-1E07-4053-A99E-D3461DEE4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" y="668"/>
            <a:ext cx="12189628" cy="6857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51368-DA63-486C-A3F0-C29653258B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2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transition spd="med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are available </a:t>
            </a:r>
            <a:r>
              <a:rPr lang="en-GB" sz="1600">
                <a:solidFill>
                  <a:schemeClr val="accent1"/>
                </a:solidFill>
              </a:rPr>
              <a:t>[here &lt;link&gt;]</a:t>
            </a:r>
            <a:r>
              <a:rPr lang="en-GB" sz="1600"/>
              <a:t>. Contact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lang="en-GB" sz="1600"/>
              <a:t>for further information. Access the icons below through </a:t>
            </a:r>
            <a:r>
              <a:rPr lang="en-GB" sz="1600" b="1">
                <a:solidFill>
                  <a:schemeClr val="accent1"/>
                </a:solidFill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7193625"/>
      </p:ext>
    </p:extLst>
  </p:cSld>
  <p:clrMapOvr>
    <a:masterClrMapping/>
  </p:clrMapOvr>
  <p:transition spd="med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FF000-7B73-46EF-AF03-BC821DE671E7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02F806-53EB-4AFB-B0F7-2A7BC4E5136F}" type="datetime2">
              <a:rPr lang="en-US" smtClean="0"/>
              <a:t>Saturday, May 10, 2025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Saturday, May 10, 2025</a:t>
            </a:fld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A7BBE-17FB-4B75-B79B-F6834CE3706C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Saturday, May 10,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sh/>
  </p:transition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Saturday, May 10, 2025</a:t>
            </a:fld>
            <a:endParaRPr lang="en-US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741" r:id="rId3"/>
    <p:sldLayoutId id="2147483682" r:id="rId4"/>
    <p:sldLayoutId id="2147483734" r:id="rId5"/>
    <p:sldLayoutId id="2147483742" r:id="rId6"/>
    <p:sldLayoutId id="2147483733" r:id="rId7"/>
    <p:sldLayoutId id="2147483730" r:id="rId8"/>
    <p:sldLayoutId id="2147483728" r:id="rId9"/>
    <p:sldLayoutId id="2147483743" r:id="rId10"/>
    <p:sldLayoutId id="2147483744" r:id="rId11"/>
    <p:sldLayoutId id="2147483732" r:id="rId12"/>
    <p:sldLayoutId id="2147483731" r:id="rId13"/>
    <p:sldLayoutId id="2147483681" r:id="rId14"/>
    <p:sldLayoutId id="2147483649" r:id="rId15"/>
    <p:sldLayoutId id="2147483737" r:id="rId16"/>
    <p:sldLayoutId id="2147483651" r:id="rId17"/>
    <p:sldLayoutId id="2147483721" r:id="rId18"/>
    <p:sldLayoutId id="2147483750" r:id="rId19"/>
    <p:sldLayoutId id="2147483745" r:id="rId20"/>
    <p:sldLayoutId id="2147483746" r:id="rId21"/>
    <p:sldLayoutId id="2147483747" r:id="rId22"/>
    <p:sldLayoutId id="2147483739" r:id="rId23"/>
    <p:sldLayoutId id="2147483748" r:id="rId24"/>
    <p:sldLayoutId id="2147483724" r:id="rId25"/>
    <p:sldLayoutId id="2147483723" r:id="rId26"/>
    <p:sldLayoutId id="2147483725" r:id="rId27"/>
    <p:sldLayoutId id="2147483673" r:id="rId28"/>
    <p:sldLayoutId id="2147483653" r:id="rId29"/>
    <p:sldLayoutId id="2147483722" r:id="rId30"/>
    <p:sldLayoutId id="2147483693" r:id="rId31"/>
    <p:sldLayoutId id="2147483701" r:id="rId32"/>
    <p:sldLayoutId id="2147483668" r:id="rId33"/>
    <p:sldLayoutId id="2147483707" r:id="rId34"/>
    <p:sldLayoutId id="2147483714" r:id="rId35"/>
    <p:sldLayoutId id="2147483657" r:id="rId36"/>
    <p:sldLayoutId id="2147483679" r:id="rId37"/>
    <p:sldLayoutId id="2147483661" r:id="rId38"/>
    <p:sldLayoutId id="2147483678" r:id="rId39"/>
    <p:sldLayoutId id="2147483663" r:id="rId40"/>
    <p:sldLayoutId id="2147483667" r:id="rId41"/>
    <p:sldLayoutId id="2147483749" r:id="rId42"/>
    <p:sldLayoutId id="2147483726" r:id="rId43"/>
    <p:sldLayoutId id="2147483688" r:id="rId44"/>
    <p:sldLayoutId id="2147483751" r:id="rId45"/>
    <p:sldLayoutId id="2147483655" r:id="rId46"/>
    <p:sldLayoutId id="2147483727" r:id="rId47"/>
    <p:sldLayoutId id="2147483740" r:id="rId48"/>
  </p:sldLayoutIdLst>
  <p:transition spd="med">
    <p:push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8E00-A42C-75B6-CAD5-35F02A191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Meta-Programming for</a:t>
            </a:r>
            <a:br>
              <a:rPr lang="en-US" dirty="0"/>
            </a:br>
            <a:r>
              <a:rPr lang="en-US" dirty="0"/>
              <a:t>Android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7DF9C-C01F-578E-8C14-A5E765832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 how to generate code using KSP and </a:t>
            </a:r>
            <a:r>
              <a:rPr lang="en-US" dirty="0" err="1"/>
              <a:t>KotlinPoet</a:t>
            </a:r>
            <a:endParaRPr lang="en-US" dirty="0"/>
          </a:p>
          <a:p>
            <a:r>
              <a:rPr lang="en-US" dirty="0"/>
              <a:t>For your Android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18C96-59D6-140D-DAEE-AA85E0B58B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–––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CBCE7-2FBF-C9B8-1AE3-95E0E28E2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Jimly Asshiddiqy</a:t>
            </a:r>
          </a:p>
          <a:p>
            <a:r>
              <a:rPr lang="en-US" dirty="0"/>
              <a:t>Business And Integration Architecture – Senior Analyst</a:t>
            </a:r>
          </a:p>
        </p:txBody>
      </p:sp>
    </p:spTree>
    <p:extLst>
      <p:ext uri="{BB962C8B-B14F-4D97-AF65-F5344CB8AC3E}">
        <p14:creationId xmlns:p14="http://schemas.microsoft.com/office/powerpoint/2010/main" val="3506408323"/>
      </p:ext>
    </p:extLst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3C58C-1728-B7AC-E876-40FB82FD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AEE986A-7FB2-717F-A8F9-B857C753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ctr">
            <a:normAutofit/>
          </a:bodyPr>
          <a:lstStyle/>
          <a:p>
            <a:r>
              <a:rPr lang="en-GB" dirty="0"/>
              <a:t>Screen Destinations</a:t>
            </a:r>
          </a:p>
        </p:txBody>
      </p:sp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EB1F683-D813-6309-382D-643FEE52F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978" y="1331843"/>
            <a:ext cx="4508022" cy="4940300"/>
          </a:xfrm>
          <a:prstGeom prst="rect">
            <a:avLst/>
          </a:prstGeom>
          <a:noFill/>
        </p:spPr>
      </p:pic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942A0B4-BE0D-1525-C34C-295926E74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96" y="1371600"/>
            <a:ext cx="3816382" cy="49403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1EE2DB-C541-53EE-C93A-54732E2E60EA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F51054-DECB-DF0C-957D-1B13D247E2A9}"/>
              </a:ext>
            </a:extLst>
          </p:cNvPr>
          <p:cNvSpPr txBox="1"/>
          <p:nvPr/>
        </p:nvSpPr>
        <p:spPr>
          <a:xfrm>
            <a:off x="381000" y="1514475"/>
            <a:ext cx="2771775" cy="4797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noProof="0" dirty="0"/>
              <a:t>Each screen have </a:t>
            </a:r>
          </a:p>
          <a:p>
            <a:pPr algn="l" defTabSz="228600">
              <a:spcAft>
                <a:spcPts val="1200"/>
              </a:spcAft>
            </a:pPr>
            <a:r>
              <a:rPr lang="en-US" noProof="0" dirty="0"/>
              <a:t>exactly two parameters</a:t>
            </a:r>
            <a:endParaRPr lang="en-US" dirty="0"/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noProof="0" dirty="0"/>
              <a:t>Route instance for the screen</a:t>
            </a:r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NavController</a:t>
            </a:r>
            <a:r>
              <a:rPr lang="en-US" dirty="0"/>
              <a:t> instance for navigation</a:t>
            </a:r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78082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15289-F361-3E80-6DCF-0F0368C9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B61E6F-3ADA-512F-64A9-AC9AC1669165}"/>
              </a:ext>
            </a:extLst>
          </p:cNvPr>
          <p:cNvSpPr txBox="1"/>
          <p:nvPr/>
        </p:nvSpPr>
        <p:spPr>
          <a:xfrm>
            <a:off x="685801" y="3600894"/>
            <a:ext cx="4953000" cy="14742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defTabSz="2286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dirty="0">
                <a:latin typeface="GT Sectra Fine" pitchFamily="2" charset="77"/>
              </a:rPr>
              <a:t>Global function to provide </a:t>
            </a:r>
            <a:r>
              <a:rPr lang="en-US" sz="2400" dirty="0" err="1">
                <a:latin typeface="GT Sectra Fine" pitchFamily="2" charset="77"/>
              </a:rPr>
              <a:t>NavType</a:t>
            </a:r>
            <a:r>
              <a:rPr lang="en-US" sz="2400" dirty="0">
                <a:latin typeface="GT Sectra Fine" pitchFamily="2" charset="77"/>
              </a:rPr>
              <a:t> for the </a:t>
            </a:r>
            <a:r>
              <a:rPr lang="en-US" sz="2400" dirty="0" err="1">
                <a:latin typeface="GT Sectra Fine" pitchFamily="2" charset="77"/>
              </a:rPr>
              <a:t>typeMap</a:t>
            </a:r>
            <a:endParaRPr lang="en-US" sz="2400" dirty="0">
              <a:latin typeface="GT Sectra Fine" pitchFamily="2" charset="77"/>
            </a:endParaRPr>
          </a:p>
          <a:p>
            <a:pPr defTabSz="228600">
              <a:lnSpc>
                <a:spcPct val="90000"/>
              </a:lnSpc>
              <a:spcAft>
                <a:spcPts val="600"/>
              </a:spcAft>
              <a:defRPr/>
            </a:pPr>
            <a:endParaRPr lang="en-US" sz="2400" dirty="0">
              <a:latin typeface="GT Sectra Fine" pitchFamily="2" charset="77"/>
            </a:endParaRPr>
          </a:p>
          <a:p>
            <a:pPr defTabSz="228600">
              <a:lnSpc>
                <a:spcPct val="90000"/>
              </a:lnSpc>
              <a:spcAft>
                <a:spcPts val="600"/>
              </a:spcAft>
              <a:defRPr/>
            </a:pPr>
            <a:endParaRPr lang="en-US" sz="2400" dirty="0">
              <a:latin typeface="GT Sectra Fine" pitchFamily="2" charset="77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A8648D7-E657-ED51-AFAE-690AD2D71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1288606"/>
            <a:ext cx="5702300" cy="4476303"/>
          </a:xfrm>
          <a:prstGeom prst="rect">
            <a:avLst/>
          </a:prstGeom>
          <a:noFill/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E4CF46CF-AEA5-1ED8-2869-E956E819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1594295"/>
            <a:ext cx="5397499" cy="1692592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Utility class for custom </a:t>
            </a:r>
            <a:r>
              <a:rPr lang="en-US" b="1" kern="1200" dirty="0" err="1">
                <a:latin typeface="+mj-lt"/>
                <a:ea typeface="+mj-ea"/>
                <a:cs typeface="+mj-cs"/>
              </a:rPr>
              <a:t>NavTypes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2DE2E-E5CE-7B29-53DA-B51DAA4BA11E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63323286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23A80-D713-9DB1-7D01-B39FFAB6B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574C44D-5021-5900-9D80-3A7EDD7F3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7276"/>
            <a:ext cx="5715000" cy="4743448"/>
          </a:xfrm>
          <a:prstGeom prst="rect">
            <a:avLst/>
          </a:prstGeom>
          <a:noFill/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76B0C198-C85C-B6E3-FC6E-4F43CE3D6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95454"/>
            <a:ext cx="4952999" cy="867092"/>
          </a:xfrm>
        </p:spPr>
        <p:txBody>
          <a:bodyPr anchor="b">
            <a:normAutofit/>
          </a:bodyPr>
          <a:lstStyle/>
          <a:p>
            <a:r>
              <a:rPr lang="en-GB" dirty="0" err="1"/>
              <a:t>NavGraph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837D2-921D-36F5-4C2F-D4686580C2C0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3" name="Slide Number Placeholder 4" hidden="1">
            <a:extLst>
              <a:ext uri="{FF2B5EF4-FFF2-40B4-BE49-F238E27FC236}">
                <a16:creationId xmlns:a16="http://schemas.microsoft.com/office/drawing/2014/main" id="{0CF6AB38-C053-BB36-B964-288476C0A1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12</a:t>
            </a:fld>
            <a:endParaRPr lang="en-US"/>
          </a:p>
        </p:txBody>
      </p:sp>
      <p:sp>
        <p:nvSpPr>
          <p:cNvPr id="30" name="Slide Number Placeholder 4" hidden="1">
            <a:extLst>
              <a:ext uri="{FF2B5EF4-FFF2-40B4-BE49-F238E27FC236}">
                <a16:creationId xmlns:a16="http://schemas.microsoft.com/office/drawing/2014/main" id="{8891F490-C183-25EB-BAAC-7F35484F47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57554"/>
      </p:ext>
    </p:extLst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77CB0-6127-A4FE-2385-EBB7688F1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A4705-B91B-7279-65F7-C70886A8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automate it!</a:t>
            </a:r>
            <a:br>
              <a:rPr lang="en-US" dirty="0"/>
            </a:br>
            <a:r>
              <a:rPr lang="en-US" sz="4400" dirty="0"/>
              <a:t>Using Meta-Programming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7E80923-A445-863A-311E-AAF27040D8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7" y="3889828"/>
            <a:ext cx="3822248" cy="2194486"/>
          </a:xfrm>
        </p:spPr>
        <p:txBody>
          <a:bodyPr/>
          <a:lstStyle/>
          <a:p>
            <a:r>
              <a:rPr lang="en-US" dirty="0"/>
              <a:t>The code works!</a:t>
            </a:r>
          </a:p>
          <a:p>
            <a:r>
              <a:rPr lang="en-US" dirty="0"/>
              <a:t>But is that the best we can do?</a:t>
            </a:r>
          </a:p>
        </p:txBody>
      </p:sp>
    </p:spTree>
    <p:extLst>
      <p:ext uri="{BB962C8B-B14F-4D97-AF65-F5344CB8AC3E}">
        <p14:creationId xmlns:p14="http://schemas.microsoft.com/office/powerpoint/2010/main" val="2852782645"/>
      </p:ext>
    </p:extLst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500E-F932-EB14-42A7-C447A9753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13356DE-BDA1-8A38-1CA0-81360B8FC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8" y="1002256"/>
            <a:ext cx="7772400" cy="5274928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13FD2C1-DF26-7B59-BDF4-17765AD08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ctr">
            <a:normAutofit/>
          </a:bodyPr>
          <a:lstStyle/>
          <a:p>
            <a:r>
              <a:rPr lang="en-GB" dirty="0"/>
              <a:t>What we want to achieve?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F903E2-BCBB-557E-F61A-902DA952E811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7" name="Freeform 57">
            <a:extLst>
              <a:ext uri="{FF2B5EF4-FFF2-40B4-BE49-F238E27FC236}">
                <a16:creationId xmlns:a16="http://schemas.microsoft.com/office/drawing/2014/main" id="{3578EB36-7027-24A8-202B-F6B21A48358B}"/>
              </a:ext>
            </a:extLst>
          </p:cNvPr>
          <p:cNvSpPr/>
          <p:nvPr/>
        </p:nvSpPr>
        <p:spPr bwMode="auto">
          <a:xfrm flipH="1">
            <a:off x="6933363" y="2221014"/>
            <a:ext cx="4840433" cy="494131"/>
          </a:xfrm>
          <a:custGeom>
            <a:avLst/>
            <a:gdLst>
              <a:gd name="connsiteX0" fmla="*/ 0 w 3097763"/>
              <a:gd name="connsiteY0" fmla="*/ 0 h 653143"/>
              <a:gd name="connsiteX1" fmla="*/ 2603241 w 3097763"/>
              <a:gd name="connsiteY1" fmla="*/ 0 h 653143"/>
              <a:gd name="connsiteX2" fmla="*/ 3097763 w 3097763"/>
              <a:gd name="connsiteY2" fmla="*/ 653143 h 653143"/>
              <a:gd name="connsiteX0" fmla="*/ 0 w 2876906"/>
              <a:gd name="connsiteY0" fmla="*/ 0 h 347870"/>
              <a:gd name="connsiteX1" fmla="*/ 2603241 w 2876906"/>
              <a:gd name="connsiteY1" fmla="*/ 0 h 347870"/>
              <a:gd name="connsiteX2" fmla="*/ 2876906 w 2876906"/>
              <a:gd name="connsiteY2" fmla="*/ 347870 h 347870"/>
              <a:gd name="connsiteX0" fmla="*/ 0 w 3085161"/>
              <a:gd name="connsiteY0" fmla="*/ 0 h 305274"/>
              <a:gd name="connsiteX1" fmla="*/ 2603241 w 3085161"/>
              <a:gd name="connsiteY1" fmla="*/ 0 h 305274"/>
              <a:gd name="connsiteX2" fmla="*/ 3085161 w 3085161"/>
              <a:gd name="connsiteY2" fmla="*/ 305274 h 305274"/>
              <a:gd name="connsiteX0" fmla="*/ 0 w 2964511"/>
              <a:gd name="connsiteY0" fmla="*/ 0 h 255579"/>
              <a:gd name="connsiteX1" fmla="*/ 2603241 w 2964511"/>
              <a:gd name="connsiteY1" fmla="*/ 0 h 255579"/>
              <a:gd name="connsiteX2" fmla="*/ 2964511 w 2964511"/>
              <a:gd name="connsiteY2" fmla="*/ 255579 h 25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4511" h="255579">
                <a:moveTo>
                  <a:pt x="0" y="0"/>
                </a:moveTo>
                <a:lnTo>
                  <a:pt x="2603241" y="0"/>
                </a:lnTo>
                <a:lnTo>
                  <a:pt x="2964511" y="255579"/>
                </a:lnTo>
              </a:path>
            </a:pathLst>
          </a:custGeom>
          <a:noFill/>
          <a:ln w="38100" cap="flat" cmpd="sng" algn="ctr">
            <a:solidFill>
              <a:srgbClr val="BE82FF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3080-EF2E-F41B-F919-BACEC04A1E9D}"/>
              </a:ext>
            </a:extLst>
          </p:cNvPr>
          <p:cNvSpPr txBox="1"/>
          <p:nvPr/>
        </p:nvSpPr>
        <p:spPr>
          <a:xfrm>
            <a:off x="8801100" y="24210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FE7C89-3A6C-50ED-58DD-6C902CD039B6}"/>
              </a:ext>
            </a:extLst>
          </p:cNvPr>
          <p:cNvSpPr/>
          <p:nvPr/>
        </p:nvSpPr>
        <p:spPr>
          <a:xfrm>
            <a:off x="608387" y="2301023"/>
            <a:ext cx="6324976" cy="846251"/>
          </a:xfrm>
          <a:prstGeom prst="rect">
            <a:avLst/>
          </a:prstGeom>
          <a:noFill/>
          <a:ln w="38100">
            <a:solidFill>
              <a:srgbClr val="BE82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3DA0D-36A7-C3AD-FE35-99FD63E2D9EE}"/>
              </a:ext>
            </a:extLst>
          </p:cNvPr>
          <p:cNvSpPr/>
          <p:nvPr/>
        </p:nvSpPr>
        <p:spPr>
          <a:xfrm>
            <a:off x="608387" y="3564559"/>
            <a:ext cx="6324976" cy="786377"/>
          </a:xfrm>
          <a:prstGeom prst="rect">
            <a:avLst/>
          </a:prstGeom>
          <a:noFill/>
          <a:ln w="38100">
            <a:solidFill>
              <a:srgbClr val="BE82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  <p:sp>
        <p:nvSpPr>
          <p:cNvPr id="11" name="Freeform 58">
            <a:extLst>
              <a:ext uri="{FF2B5EF4-FFF2-40B4-BE49-F238E27FC236}">
                <a16:creationId xmlns:a16="http://schemas.microsoft.com/office/drawing/2014/main" id="{F6516835-1CF1-533C-A9F0-3BA01253BDE2}"/>
              </a:ext>
            </a:extLst>
          </p:cNvPr>
          <p:cNvSpPr/>
          <p:nvPr/>
        </p:nvSpPr>
        <p:spPr bwMode="auto">
          <a:xfrm flipH="1" flipV="1">
            <a:off x="6933360" y="4223123"/>
            <a:ext cx="4840434" cy="326069"/>
          </a:xfrm>
          <a:custGeom>
            <a:avLst/>
            <a:gdLst>
              <a:gd name="connsiteX0" fmla="*/ 0 w 3097763"/>
              <a:gd name="connsiteY0" fmla="*/ 0 h 653143"/>
              <a:gd name="connsiteX1" fmla="*/ 2603241 w 3097763"/>
              <a:gd name="connsiteY1" fmla="*/ 0 h 653143"/>
              <a:gd name="connsiteX2" fmla="*/ 3097763 w 3097763"/>
              <a:gd name="connsiteY2" fmla="*/ 653143 h 653143"/>
              <a:gd name="connsiteX0" fmla="*/ 0 w 2876906"/>
              <a:gd name="connsiteY0" fmla="*/ 0 h 347870"/>
              <a:gd name="connsiteX1" fmla="*/ 2603241 w 2876906"/>
              <a:gd name="connsiteY1" fmla="*/ 0 h 347870"/>
              <a:gd name="connsiteX2" fmla="*/ 2876906 w 2876906"/>
              <a:gd name="connsiteY2" fmla="*/ 347870 h 347870"/>
              <a:gd name="connsiteX0" fmla="*/ 0 w 3085161"/>
              <a:gd name="connsiteY0" fmla="*/ 0 h 305274"/>
              <a:gd name="connsiteX1" fmla="*/ 2603241 w 3085161"/>
              <a:gd name="connsiteY1" fmla="*/ 0 h 305274"/>
              <a:gd name="connsiteX2" fmla="*/ 3085161 w 3085161"/>
              <a:gd name="connsiteY2" fmla="*/ 305274 h 305274"/>
              <a:gd name="connsiteX0" fmla="*/ 0 w 2964511"/>
              <a:gd name="connsiteY0" fmla="*/ 0 h 255579"/>
              <a:gd name="connsiteX1" fmla="*/ 2603241 w 2964511"/>
              <a:gd name="connsiteY1" fmla="*/ 0 h 255579"/>
              <a:gd name="connsiteX2" fmla="*/ 2964511 w 2964511"/>
              <a:gd name="connsiteY2" fmla="*/ 255579 h 25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4511" h="255579">
                <a:moveTo>
                  <a:pt x="0" y="0"/>
                </a:moveTo>
                <a:lnTo>
                  <a:pt x="2603241" y="0"/>
                </a:lnTo>
                <a:lnTo>
                  <a:pt x="2964511" y="255579"/>
                </a:lnTo>
              </a:path>
            </a:pathLst>
          </a:custGeom>
          <a:noFill/>
          <a:ln w="38100" cap="flat" cmpd="sng" algn="ctr">
            <a:solidFill>
              <a:srgbClr val="BE82FF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6CC5C-DDB8-8EC3-904C-51B4EA39A7A9}"/>
              </a:ext>
            </a:extLst>
          </p:cNvPr>
          <p:cNvSpPr txBox="1"/>
          <p:nvPr/>
        </p:nvSpPr>
        <p:spPr>
          <a:xfrm>
            <a:off x="7774085" y="2320181"/>
            <a:ext cx="4036915" cy="11088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dirty="0"/>
              <a:t>Read all the screen destinations and for each destinations add this code blocks.</a:t>
            </a:r>
          </a:p>
          <a:p>
            <a:pPr algn="l" defTabSz="228600">
              <a:spcAft>
                <a:spcPts val="1200"/>
              </a:spcAft>
            </a:pPr>
            <a:r>
              <a:rPr lang="en-US" noProof="0" dirty="0"/>
              <a:t>Need a way to incorporate</a:t>
            </a:r>
            <a:r>
              <a:rPr lang="en-US" dirty="0"/>
              <a:t>e the Destination class with the Screen Function.</a:t>
            </a:r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5E2590-B53E-3DE3-A825-E5AB418D4F4F}"/>
              </a:ext>
            </a:extLst>
          </p:cNvPr>
          <p:cNvSpPr txBox="1"/>
          <p:nvPr/>
        </p:nvSpPr>
        <p:spPr>
          <a:xfrm>
            <a:off x="7774085" y="4611052"/>
            <a:ext cx="4036915" cy="8753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dirty="0"/>
              <a:t>If there’s unsupported </a:t>
            </a:r>
            <a:r>
              <a:rPr lang="en-US" dirty="0" err="1"/>
              <a:t>NavTypes</a:t>
            </a:r>
            <a:r>
              <a:rPr lang="en-US" dirty="0"/>
              <a:t> in the Route, add </a:t>
            </a:r>
            <a:r>
              <a:rPr lang="en-US" sz="14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typeMap</a:t>
            </a:r>
            <a:r>
              <a:rPr lang="en-US" dirty="0"/>
              <a:t> parameter with value map from Route constructor.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762845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3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4D933-5477-505C-B9F7-8821447B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6CAE97-26FE-4D09-24FA-330784EE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7F75200-BA07-3C7C-09D6-3633834A5D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7" y="3889828"/>
            <a:ext cx="3822248" cy="2194486"/>
          </a:xfrm>
        </p:spPr>
        <p:txBody>
          <a:bodyPr/>
          <a:lstStyle/>
          <a:p>
            <a:r>
              <a:rPr lang="en-US" dirty="0"/>
              <a:t>How we define which code to use as our input.</a:t>
            </a:r>
          </a:p>
        </p:txBody>
      </p:sp>
    </p:spTree>
    <p:extLst>
      <p:ext uri="{BB962C8B-B14F-4D97-AF65-F5344CB8AC3E}">
        <p14:creationId xmlns:p14="http://schemas.microsoft.com/office/powerpoint/2010/main" val="3900006447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2AD61CE-9FDB-4F62-9AD2-A7DEB3E1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Declaring 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D57BF-538E-48B6-AFFF-6B687FCC3ADB}"/>
              </a:ext>
            </a:extLst>
          </p:cNvPr>
          <p:cNvSpPr txBox="1"/>
          <p:nvPr/>
        </p:nvSpPr>
        <p:spPr>
          <a:xfrm>
            <a:off x="381000" y="1156448"/>
            <a:ext cx="5524500" cy="450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sz="2000" b="1" dirty="0">
                <a:solidFill>
                  <a:srgbClr val="000000"/>
                </a:solidFill>
              </a:rPr>
              <a:t>Which code can be declared as an input? </a:t>
            </a:r>
          </a:p>
          <a:p>
            <a:pPr lvl="0" defTabSz="228600"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</a:rPr>
              <a:t>Technically all your code can be used as input, but not all of them will be helpful and needed for your use case.</a:t>
            </a:r>
            <a:br>
              <a:rPr lang="en-GB" dirty="0">
                <a:solidFill>
                  <a:srgbClr val="000000"/>
                </a:solidFill>
              </a:rPr>
            </a:b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sz="2000" b="1" dirty="0">
                <a:solidFill>
                  <a:srgbClr val="000000"/>
                </a:solidFill>
              </a:rPr>
              <a:t>So how to set an input for our processor?</a:t>
            </a:r>
            <a:endParaRPr lang="en-GB" sz="2000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The easiest way probably is by annotating the code you want to use as an input.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i="1" dirty="0">
                <a:solidFill>
                  <a:srgbClr val="000000"/>
                </a:solidFill>
              </a:rPr>
              <a:t>Keyword: Annotation Class</a:t>
            </a:r>
            <a:br>
              <a:rPr lang="en-GB" dirty="0">
                <a:solidFill>
                  <a:srgbClr val="000000"/>
                </a:solidFill>
              </a:rPr>
            </a:b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FCA228-3F7B-6B4C-8B5A-50E0E1B20ABE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8731759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EB151-1C13-7710-E7E0-6FB4DAF3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595959-946B-5FFE-C615-833B041C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Annotation?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A99FC-7118-0925-7531-68B77D4FA771}"/>
              </a:ext>
            </a:extLst>
          </p:cNvPr>
          <p:cNvSpPr txBox="1"/>
          <p:nvPr/>
        </p:nvSpPr>
        <p:spPr>
          <a:xfrm>
            <a:off x="381000" y="1156448"/>
            <a:ext cx="5524500" cy="450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sz="2000" b="1" dirty="0">
                <a:solidFill>
                  <a:srgbClr val="000000"/>
                </a:solidFill>
              </a:rPr>
              <a:t>What is annotation?</a:t>
            </a:r>
          </a:p>
          <a:p>
            <a:pPr lvl="0" defTabSz="228600"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</a:rPr>
              <a:t>Annotations are means of attaching metadata to code. </a:t>
            </a:r>
          </a:p>
          <a:p>
            <a:pPr lvl="0" defTabSz="228600"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</a:rPr>
              <a:t>It gives more context to the code.</a:t>
            </a:r>
            <a:br>
              <a:rPr lang="en-GB" dirty="0">
                <a:solidFill>
                  <a:srgbClr val="000000"/>
                </a:solidFill>
              </a:rPr>
            </a:b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sz="2000" b="1" dirty="0">
                <a:solidFill>
                  <a:srgbClr val="000000"/>
                </a:solidFill>
              </a:rPr>
              <a:t>Which purpose does it provide?</a:t>
            </a:r>
            <a:endParaRPr lang="en-GB" sz="2000" dirty="0">
              <a:solidFill>
                <a:srgbClr val="000000"/>
              </a:solidFill>
            </a:endParaRPr>
          </a:p>
          <a:p>
            <a:pPr marL="285750" lvl="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</a:rPr>
              <a:t>Code Documentation</a:t>
            </a:r>
          </a:p>
          <a:p>
            <a:pPr marL="285750" lvl="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</a:rPr>
              <a:t>Compile-Time Checks</a:t>
            </a:r>
          </a:p>
          <a:p>
            <a:pPr marL="285750" lvl="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</a:rPr>
              <a:t>Build time / run time processing</a:t>
            </a:r>
            <a:br>
              <a:rPr lang="en-GB" dirty="0">
                <a:solidFill>
                  <a:srgbClr val="000000"/>
                </a:solidFill>
              </a:rPr>
            </a:b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DBF3D-03E0-D858-034D-1880D38CDCDB}"/>
              </a:ext>
            </a:extLst>
          </p:cNvPr>
          <p:cNvSpPr txBox="1"/>
          <p:nvPr/>
        </p:nvSpPr>
        <p:spPr>
          <a:xfrm>
            <a:off x="6286500" y="1156448"/>
            <a:ext cx="5524500" cy="450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Annotation Samples</a:t>
            </a: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Some annotation you probably already know/use:</a:t>
            </a: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srgbClr val="000000"/>
              </a:solidFill>
              <a:latin typeface="Graphik"/>
            </a:endParaRPr>
          </a:p>
          <a:p>
            <a:pPr marL="285750" marR="0" lvl="0" indent="-28575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@Deprecated</a:t>
            </a:r>
          </a:p>
          <a:p>
            <a:pPr marL="285750" marR="0" lvl="0" indent="-28575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@Throws</a:t>
            </a:r>
          </a:p>
          <a:p>
            <a:pPr marL="285750" marR="0" lvl="0" indent="-28575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</a:p>
          <a:p>
            <a:pPr marL="285750" marR="0" lvl="0" indent="-28575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@Suppress</a:t>
            </a:r>
          </a:p>
          <a:p>
            <a:pPr marL="285750" marR="0" lvl="0" indent="-28575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6D51F-C21A-B705-5AEF-A77120C19278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2090056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0F018-2409-2BF4-3390-CC88C159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38CDE6E-BABE-5FEF-EA43-4B7049E9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make our own custom annotation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C681E-70D7-EFED-24BB-D06AFEA63DF5}"/>
              </a:ext>
            </a:extLst>
          </p:cNvPr>
          <p:cNvSpPr txBox="1"/>
          <p:nvPr/>
        </p:nvSpPr>
        <p:spPr>
          <a:xfrm>
            <a:off x="236621" y="3803746"/>
            <a:ext cx="6451600" cy="26574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Target: Where the annotation can be applied</a:t>
            </a: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Retention: Determine whether the annotation is stored in binary output and visible by reflection</a:t>
            </a:r>
          </a:p>
          <a:p>
            <a:pPr lvl="0" defTabSz="228600">
              <a:spcAft>
                <a:spcPts val="1200"/>
              </a:spcAft>
              <a:defRPr/>
            </a:pPr>
            <a:r>
              <a:rPr lang="en-GB" sz="16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navArgs</a:t>
            </a:r>
            <a:r>
              <a:rPr lang="en-GB" dirty="0">
                <a:solidFill>
                  <a:srgbClr val="000000"/>
                </a:solidFill>
              </a:rPr>
              <a:t>: Route class for the screen. 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This is how we will link the destination with the screen.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3CE34-06A7-DFCD-D0E9-8E1AFBE56C3D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0E728F-0A5F-DC68-17CC-56B602C2A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6832600" cy="2943273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5939B2D-456E-5B7B-C152-8F386A8B4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21" y="876300"/>
            <a:ext cx="5267158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0765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86664-4D6D-5A8B-9DE0-90376F8DD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6FEAF-4F99-4367-2BED-A14D3A41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66F93D-3E8A-8FC5-78B2-274A51B88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12100" y="3889828"/>
            <a:ext cx="3965575" cy="2194486"/>
          </a:xfrm>
        </p:spPr>
        <p:txBody>
          <a:bodyPr/>
          <a:lstStyle/>
          <a:p>
            <a:r>
              <a:rPr lang="en-US" dirty="0"/>
              <a:t>Let’s make our own KSP library!</a:t>
            </a:r>
          </a:p>
          <a:p>
            <a:r>
              <a:rPr lang="en-US" dirty="0"/>
              <a:t>Turn the oven on and let’s cooking!</a:t>
            </a:r>
          </a:p>
        </p:txBody>
      </p:sp>
    </p:spTree>
    <p:extLst>
      <p:ext uri="{BB962C8B-B14F-4D97-AF65-F5344CB8AC3E}">
        <p14:creationId xmlns:p14="http://schemas.microsoft.com/office/powerpoint/2010/main" val="3909147006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2AD61CE-9FDB-4F62-9AD2-A7DEB3E1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530518-F5D5-4E8C-AA43-027FBD832E97}"/>
              </a:ext>
            </a:extLst>
          </p:cNvPr>
          <p:cNvSpPr/>
          <p:nvPr userDrawn="1"/>
        </p:nvSpPr>
        <p:spPr>
          <a:xfrm>
            <a:off x="380998" y="1183418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Aft>
                <a:spcPts val="600"/>
              </a:spcAft>
              <a:buFont typeface="+mj-lt"/>
              <a:buNone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1.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care about meta-programming?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118592-8F2B-48E3-A164-B71C50A9C8A7}"/>
              </a:ext>
            </a:extLst>
          </p:cNvPr>
          <p:cNvSpPr/>
          <p:nvPr userDrawn="1"/>
        </p:nvSpPr>
        <p:spPr>
          <a:xfrm>
            <a:off x="3238498" y="1183418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2.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Case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steppingstone to what we will be doing.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96AB3C-CA9B-49F3-A7EA-514ABF3F96DA}"/>
              </a:ext>
            </a:extLst>
          </p:cNvPr>
          <p:cNvSpPr/>
          <p:nvPr userDrawn="1"/>
        </p:nvSpPr>
        <p:spPr>
          <a:xfrm>
            <a:off x="6095997" y="1183418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3.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 to buil</a:t>
            </a:r>
            <a:r>
              <a:rPr lang="en-US" sz="2400" b="1" dirty="0">
                <a:solidFill>
                  <a:schemeClr val="tx1"/>
                </a:solidFill>
              </a:rPr>
              <a:t>d?</a:t>
            </a:r>
            <a:endParaRPr lang="en-US" sz="24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dirty="0">
                <a:solidFill>
                  <a:schemeClr val="tx1"/>
                </a:solidFill>
              </a:rPr>
              <a:t>What can we do with meta-programming?</a:t>
            </a:r>
            <a:endParaRPr lang="en-US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356BB1-6929-4384-9F2F-2E51599C2025}"/>
              </a:ext>
            </a:extLst>
          </p:cNvPr>
          <p:cNvSpPr/>
          <p:nvPr userDrawn="1"/>
        </p:nvSpPr>
        <p:spPr>
          <a:xfrm>
            <a:off x="8953497" y="1183418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4.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dirty="0">
                <a:solidFill>
                  <a:schemeClr val="tx1"/>
                </a:solidFill>
              </a:rPr>
              <a:t>Declaring code as an input for meta-programming.</a:t>
            </a:r>
            <a:endParaRPr lang="en-US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F121E6-5123-43B3-AD74-D5CDB3B71D59}"/>
              </a:ext>
            </a:extLst>
          </p:cNvPr>
          <p:cNvSpPr/>
          <p:nvPr userDrawn="1"/>
        </p:nvSpPr>
        <p:spPr>
          <a:xfrm>
            <a:off x="380998" y="3752422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5.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we will be doing the code generation.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AEBD42-0E2D-45A3-9517-5D6B600595F5}"/>
              </a:ext>
            </a:extLst>
          </p:cNvPr>
          <p:cNvSpPr/>
          <p:nvPr userDrawn="1"/>
        </p:nvSpPr>
        <p:spPr>
          <a:xfrm>
            <a:off x="3238497" y="3752422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6.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dirty="0">
                <a:solidFill>
                  <a:schemeClr val="tx1"/>
                </a:solidFill>
              </a:rPr>
              <a:t>Observe how the result code will look like.</a:t>
            </a:r>
            <a:endParaRPr lang="en-US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59A6F0-53C0-4CD4-94B5-21FBCA066B87}"/>
              </a:ext>
            </a:extLst>
          </p:cNvPr>
          <p:cNvSpPr/>
          <p:nvPr userDrawn="1"/>
        </p:nvSpPr>
        <p:spPr>
          <a:xfrm>
            <a:off x="6095997" y="3752422"/>
            <a:ext cx="2857501" cy="2569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1440" rIns="13716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400" b="1" i="0" kern="1200" noProof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7. 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Aft>
                <a:spcPts val="600"/>
              </a:spcAft>
              <a:buFont typeface="+mj-lt"/>
              <a:buNone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Profit?</a:t>
            </a:r>
          </a:p>
          <a:p>
            <a:pPr marL="0" lvl="0" indent="0" algn="l" defTabSz="914400" rtl="0" eaLnBrk="1" latinLnBrk="0" hangingPunct="1">
              <a:spcAft>
                <a:spcPts val="1200"/>
              </a:spcAft>
              <a:buFont typeface="+mj-lt"/>
              <a:buNone/>
            </a:pP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we expect when using code generation for our project.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3A9D30-210F-42F6-95A5-8A13295B6885}"/>
              </a:ext>
            </a:extLst>
          </p:cNvPr>
          <p:cNvSpPr/>
          <p:nvPr userDrawn="1"/>
        </p:nvSpPr>
        <p:spPr>
          <a:xfrm>
            <a:off x="8953496" y="3752422"/>
            <a:ext cx="2857501" cy="2569004"/>
          </a:xfrm>
          <a:prstGeom prst="rect">
            <a:avLst/>
          </a:prstGeom>
          <a:pattFill prst="dkUpDiag">
            <a:fgClr>
              <a:schemeClr val="bg2"/>
            </a:fgClr>
            <a:bgClr>
              <a:schemeClr val="bg1"/>
            </a:bgClr>
          </a:patt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37160" rIns="91440" bIns="0" rtlCol="0" anchor="t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</a:pPr>
            <a:endParaRPr lang="en-US" sz="1300" b="0" i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01646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1756-2C9E-314A-9425-31BA23FB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6938-5C00-C04A-84F8-7A56472F05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4762499" cy="4940300"/>
          </a:xfrm>
        </p:spPr>
        <p:txBody>
          <a:bodyPr/>
          <a:lstStyle/>
          <a:p>
            <a:r>
              <a:rPr lang="en-US" dirty="0"/>
              <a:t>In Android Studio Toolbar:</a:t>
            </a:r>
          </a:p>
          <a:p>
            <a:endParaRPr lang="en-US" dirty="0"/>
          </a:p>
          <a:p>
            <a:r>
              <a:rPr lang="en-US" dirty="0"/>
              <a:t>File &gt; New &gt; New Module</a:t>
            </a:r>
          </a:p>
          <a:p>
            <a:endParaRPr lang="en-US" dirty="0"/>
          </a:p>
          <a:p>
            <a:r>
              <a:rPr lang="en-US" dirty="0"/>
              <a:t>And choose as follow: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518CC9-70F3-0689-6B96-15CB35E4C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1193800"/>
            <a:ext cx="67945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86750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EE3FF-43DB-BC15-64DF-13D8982A8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CE5EB2C-B5FE-0190-4418-0E9D91228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88" y="1294129"/>
            <a:ext cx="6645511" cy="42697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705BE-8F2D-BCE5-483B-F6360A3C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9" y="3098799"/>
            <a:ext cx="4949589" cy="660400"/>
          </a:xfrm>
        </p:spPr>
        <p:txBody>
          <a:bodyPr anchor="b">
            <a:normAutofit/>
          </a:bodyPr>
          <a:lstStyle/>
          <a:p>
            <a:r>
              <a:rPr lang="en-US" dirty="0"/>
              <a:t>Gradle Setup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4989073-DC46-9DE1-AF40-AAF556548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93EBC-ECF0-810F-E4BC-B8CADCC0B4D2}"/>
              </a:ext>
            </a:extLst>
          </p:cNvPr>
          <p:cNvSpPr txBox="1"/>
          <p:nvPr/>
        </p:nvSpPr>
        <p:spPr>
          <a:xfrm>
            <a:off x="10210800" y="65913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247CD-3DAA-7AFB-09B3-9418D28852E7}"/>
              </a:ext>
            </a:extLst>
          </p:cNvPr>
          <p:cNvSpPr txBox="1"/>
          <p:nvPr/>
        </p:nvSpPr>
        <p:spPr>
          <a:xfrm>
            <a:off x="10020300" y="655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6632759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E3466-28D9-6ABC-DB9D-CD0687C41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F0E4C3E-0432-A1EE-C239-2045AE1D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processor class – KSP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126FC-B079-0C6F-E1F3-87A45ECDE5CA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7CD1CAE-9EC8-1896-234A-8643A736A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7" y="1130933"/>
            <a:ext cx="7106694" cy="45961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67CAA9-ED83-D189-8C9E-81C82C886CC8}"/>
              </a:ext>
            </a:extLst>
          </p:cNvPr>
          <p:cNvCxnSpPr>
            <a:cxnSpLocks/>
          </p:cNvCxnSpPr>
          <p:nvPr/>
        </p:nvCxnSpPr>
        <p:spPr>
          <a:xfrm flipV="1">
            <a:off x="5200277" y="1879600"/>
            <a:ext cx="2711823" cy="610919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AC209E-C6A1-A43B-9A1F-B0CD5AFADF97}"/>
              </a:ext>
            </a:extLst>
          </p:cNvPr>
          <p:cNvCxnSpPr>
            <a:cxnSpLocks/>
          </p:cNvCxnSpPr>
          <p:nvPr/>
        </p:nvCxnSpPr>
        <p:spPr>
          <a:xfrm>
            <a:off x="7052749" y="3213785"/>
            <a:ext cx="859351" cy="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A537D4-E143-5EB8-B89F-950C81DF074A}"/>
              </a:ext>
            </a:extLst>
          </p:cNvPr>
          <p:cNvCxnSpPr>
            <a:cxnSpLocks/>
          </p:cNvCxnSpPr>
          <p:nvPr/>
        </p:nvCxnSpPr>
        <p:spPr>
          <a:xfrm>
            <a:off x="4340926" y="3429000"/>
            <a:ext cx="3571174" cy="119380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893FCAB-C8FA-FE2E-68AF-9FA4D7BCC744}"/>
              </a:ext>
            </a:extLst>
          </p:cNvPr>
          <p:cNvSpPr txBox="1"/>
          <p:nvPr/>
        </p:nvSpPr>
        <p:spPr>
          <a:xfrm>
            <a:off x="7973125" y="1730861"/>
            <a:ext cx="3837874" cy="6027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This list will host our Composable function.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D5B87F-B829-82E1-6FAC-5B940CE1CB36}"/>
              </a:ext>
            </a:extLst>
          </p:cNvPr>
          <p:cNvSpPr txBox="1"/>
          <p:nvPr/>
        </p:nvSpPr>
        <p:spPr>
          <a:xfrm>
            <a:off x="7973127" y="3038522"/>
            <a:ext cx="3837874" cy="7809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Filter any Symbols with our annotation.</a:t>
            </a: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It took qualified name of the annotation as parameter.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4FFFE-81D9-04E3-A87E-1DF2900F5408}"/>
              </a:ext>
            </a:extLst>
          </p:cNvPr>
          <p:cNvSpPr txBox="1"/>
          <p:nvPr/>
        </p:nvSpPr>
        <p:spPr>
          <a:xfrm>
            <a:off x="7973125" y="4524422"/>
            <a:ext cx="3837875" cy="7809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Filter out any other declaration, because we only need </a:t>
            </a:r>
            <a:r>
              <a:rPr lang="en-GB" sz="14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KSFunctionDeclaration</a:t>
            </a:r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E3300-9718-E7A1-29FA-B983EE411CF3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7986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E0AB-DCF7-9B89-309D-A5F0B9783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9B5598E-41FA-D538-EBF1-55DC548E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Inside the finish() function – </a:t>
            </a:r>
            <a:r>
              <a:rPr lang="en-GB" dirty="0" err="1"/>
              <a:t>KotlinPoet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94DAB-E0A6-72C0-0FD7-DA055834BC65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1B064-884C-3B6F-17C3-C4FAC06CD7C4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A1E20F2-4B91-3AE0-C99D-F9049F24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78" y="1371600"/>
            <a:ext cx="4649169" cy="2495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EE87E-E0E0-4647-20C6-FE2B93978A40}"/>
              </a:ext>
            </a:extLst>
          </p:cNvPr>
          <p:cNvSpPr txBox="1"/>
          <p:nvPr/>
        </p:nvSpPr>
        <p:spPr>
          <a:xfrm>
            <a:off x="7479062" y="1027689"/>
            <a:ext cx="3837875" cy="3439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b="1" dirty="0">
                <a:solidFill>
                  <a:srgbClr val="000000"/>
                </a:solidFill>
                <a:latin typeface="+mj-lt"/>
              </a:rPr>
              <a:t>Reference of what we want to build:</a:t>
            </a:r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84CA229-168A-F662-EFAD-BB5C59104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3" y="874035"/>
            <a:ext cx="6485215" cy="531086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CBCC2C-F949-DEBD-34CC-8439132ED354}"/>
              </a:ext>
            </a:extLst>
          </p:cNvPr>
          <p:cNvCxnSpPr>
            <a:cxnSpLocks/>
          </p:cNvCxnSpPr>
          <p:nvPr/>
        </p:nvCxnSpPr>
        <p:spPr>
          <a:xfrm>
            <a:off x="3059867" y="4969198"/>
            <a:ext cx="4330707" cy="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6F3225-474E-18B6-2DDD-F36780041F77}"/>
              </a:ext>
            </a:extLst>
          </p:cNvPr>
          <p:cNvSpPr txBox="1"/>
          <p:nvPr/>
        </p:nvSpPr>
        <p:spPr>
          <a:xfrm>
            <a:off x="7479062" y="4857651"/>
            <a:ext cx="3837874" cy="9726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We will make this extension function later for building the code block for the </a:t>
            </a:r>
            <a:r>
              <a:rPr lang="en-GB" sz="1400" dirty="0" err="1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appGraph</a:t>
            </a:r>
            <a:r>
              <a:rPr lang="en-GB" dirty="0">
                <a:solidFill>
                  <a:srgbClr val="00000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25278975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49359-6D47-8A26-8112-FFECB173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AA9B120-94CF-4FEB-68C5-DD401F3C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ctr">
            <a:normAutofit/>
          </a:bodyPr>
          <a:lstStyle/>
          <a:p>
            <a:r>
              <a:rPr lang="en-GB" dirty="0"/>
              <a:t>Some helper function first!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0AAF805-A34C-AD38-D11D-4B82382C3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3377"/>
            <a:ext cx="4020530" cy="3819503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8E2056-6846-ACED-FAE7-045F7960B36E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C12231-2F12-FF70-F9DF-3B3DD7E1AAFA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6B3AAE5-2A51-4D06-3E81-AC4C7AB33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54" y="1086702"/>
            <a:ext cx="7772400" cy="418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2569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A51FA-25DA-5AF4-2881-69649E0E0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36EC52A-99D7-C70A-BDF2-9101901F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ctr">
            <a:normAutofit/>
          </a:bodyPr>
          <a:lstStyle/>
          <a:p>
            <a:r>
              <a:rPr lang="en-GB" dirty="0" err="1"/>
              <a:t>addComposeBlock</a:t>
            </a:r>
            <a:r>
              <a:rPr lang="en-GB" dirty="0"/>
              <a:t>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FE77F-5A4F-F7D8-2E9C-8D8E3093B1E5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0B38B5-B303-8C61-D6D0-75F3CEC35BB3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4FC18FA-7755-4456-ACD0-EE00419F1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9" y="1034143"/>
            <a:ext cx="6104429" cy="5355772"/>
          </a:xfrm>
          <a:prstGeom prst="rect">
            <a:avLst/>
          </a:prstGeom>
        </p:spPr>
      </p:pic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CD92435-B266-84FB-D601-07A37BC7E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78" y="1034143"/>
            <a:ext cx="5478322" cy="235989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8AB46A-69B9-2BDD-1B8B-1778FAC0802B}"/>
              </a:ext>
            </a:extLst>
          </p:cNvPr>
          <p:cNvCxnSpPr>
            <a:cxnSpLocks/>
          </p:cNvCxnSpPr>
          <p:nvPr/>
        </p:nvCxnSpPr>
        <p:spPr>
          <a:xfrm>
            <a:off x="4591455" y="3394035"/>
            <a:ext cx="2023354" cy="312203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B25EE4-B368-CDED-C869-C49A81B0AA24}"/>
              </a:ext>
            </a:extLst>
          </p:cNvPr>
          <p:cNvCxnSpPr>
            <a:cxnSpLocks/>
          </p:cNvCxnSpPr>
          <p:nvPr/>
        </p:nvCxnSpPr>
        <p:spPr>
          <a:xfrm>
            <a:off x="4591455" y="4120367"/>
            <a:ext cx="2023354" cy="312203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0BD4A4-E7C4-C85E-68A3-6E9455F1571A}"/>
              </a:ext>
            </a:extLst>
          </p:cNvPr>
          <p:cNvCxnSpPr>
            <a:cxnSpLocks/>
          </p:cNvCxnSpPr>
          <p:nvPr/>
        </p:nvCxnSpPr>
        <p:spPr>
          <a:xfrm>
            <a:off x="5603132" y="4690597"/>
            <a:ext cx="1011677" cy="725873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392A13-AAD0-8676-B21D-CFFA225A6437}"/>
              </a:ext>
            </a:extLst>
          </p:cNvPr>
          <p:cNvSpPr txBox="1"/>
          <p:nvPr/>
        </p:nvSpPr>
        <p:spPr>
          <a:xfrm>
            <a:off x="7879404" y="41926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BD52B-5C64-5AA2-586E-FB2FE235FB65}"/>
              </a:ext>
            </a:extLst>
          </p:cNvPr>
          <p:cNvSpPr txBox="1"/>
          <p:nvPr/>
        </p:nvSpPr>
        <p:spPr>
          <a:xfrm>
            <a:off x="6710576" y="3550136"/>
            <a:ext cx="4943159" cy="570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Get the annotation instance from the Composable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E0BFB-DCA6-A09A-2EAA-C4C7FE9784CA}"/>
              </a:ext>
            </a:extLst>
          </p:cNvPr>
          <p:cNvSpPr txBox="1"/>
          <p:nvPr/>
        </p:nvSpPr>
        <p:spPr>
          <a:xfrm>
            <a:off x="6710575" y="4276468"/>
            <a:ext cx="4943159" cy="570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Get the argument from </a:t>
            </a:r>
            <a:r>
              <a:rPr lang="en-GB" dirty="0" err="1">
                <a:solidFill>
                  <a:srgbClr val="000000"/>
                </a:solidFill>
              </a:rPr>
              <a:t>navArgs</a:t>
            </a:r>
            <a:r>
              <a:rPr lang="en-GB" dirty="0">
                <a:solidFill>
                  <a:srgbClr val="000000"/>
                </a:solidFill>
              </a:rPr>
              <a:t> from route annotation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717FF-446A-EACE-EF71-B5D43A877D44}"/>
              </a:ext>
            </a:extLst>
          </p:cNvPr>
          <p:cNvSpPr txBox="1"/>
          <p:nvPr/>
        </p:nvSpPr>
        <p:spPr>
          <a:xfrm>
            <a:off x="6710574" y="5253626"/>
            <a:ext cx="4943159" cy="570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List of unsupported </a:t>
            </a:r>
            <a:r>
              <a:rPr lang="en-GB" dirty="0" err="1">
                <a:solidFill>
                  <a:srgbClr val="000000"/>
                </a:solidFill>
              </a:rPr>
              <a:t>NavType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7695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DB943-8AF1-1932-7599-32BFB5D25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E2A5148-5D71-E7C7-C582-05DA57548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1" y="26278"/>
            <a:ext cx="5160578" cy="6450723"/>
          </a:xfrm>
          <a:prstGeom prst="rect">
            <a:avLst/>
          </a:prstGeom>
          <a:noFill/>
        </p:spPr>
      </p:pic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F997C7DC-2EED-25B4-B76A-B9C5D2C6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7FBA0B-2FAE-4A59-704D-4AD644A8C664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CA9EEF-BD60-9F1D-8E2A-6075BEFA0191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05AEF9F-ACA8-4B96-F655-57AB10F7E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52" y="1740731"/>
            <a:ext cx="6033677" cy="33765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333349-4432-7563-ED24-B23572A60534}"/>
              </a:ext>
            </a:extLst>
          </p:cNvPr>
          <p:cNvCxnSpPr>
            <a:cxnSpLocks/>
          </p:cNvCxnSpPr>
          <p:nvPr/>
        </p:nvCxnSpPr>
        <p:spPr>
          <a:xfrm>
            <a:off x="4467225" y="1514475"/>
            <a:ext cx="1809750" cy="118110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BE2D1-46BA-4B36-955A-F64EF40C9B09}"/>
              </a:ext>
            </a:extLst>
          </p:cNvPr>
          <p:cNvCxnSpPr>
            <a:cxnSpLocks/>
          </p:cNvCxnSpPr>
          <p:nvPr/>
        </p:nvCxnSpPr>
        <p:spPr>
          <a:xfrm>
            <a:off x="3190875" y="2457450"/>
            <a:ext cx="3086100" cy="53340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CF5D31-E3E9-BF06-747D-41A1316D1A8E}"/>
              </a:ext>
            </a:extLst>
          </p:cNvPr>
          <p:cNvCxnSpPr>
            <a:cxnSpLocks/>
          </p:cNvCxnSpPr>
          <p:nvPr/>
        </p:nvCxnSpPr>
        <p:spPr>
          <a:xfrm flipV="1">
            <a:off x="4422802" y="3251639"/>
            <a:ext cx="2101823" cy="455930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133682-F931-DE33-F3AD-6D68D1096D49}"/>
              </a:ext>
            </a:extLst>
          </p:cNvPr>
          <p:cNvCxnSpPr>
            <a:cxnSpLocks/>
          </p:cNvCxnSpPr>
          <p:nvPr/>
        </p:nvCxnSpPr>
        <p:spPr>
          <a:xfrm flipV="1">
            <a:off x="2017739" y="3562350"/>
            <a:ext cx="4259236" cy="1713912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23585D-A5F2-C93A-D3B9-0F2589765DD1}"/>
              </a:ext>
            </a:extLst>
          </p:cNvPr>
          <p:cNvCxnSpPr>
            <a:cxnSpLocks/>
          </p:cNvCxnSpPr>
          <p:nvPr/>
        </p:nvCxnSpPr>
        <p:spPr>
          <a:xfrm flipV="1">
            <a:off x="2772760" y="3933825"/>
            <a:ext cx="3504215" cy="1942807"/>
          </a:xfrm>
          <a:prstGeom prst="straightConnector1">
            <a:avLst/>
          </a:prstGeom>
          <a:noFill/>
          <a:ln w="19050" cap="flat" cmpd="sng" algn="ctr">
            <a:solidFill>
              <a:srgbClr val="BE82FF"/>
            </a:solidFill>
            <a:prstDash val="sysDot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9759706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1FB10-E1AC-CEF2-329C-B6D4AB3D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B7AAF48-0686-1A40-3631-C4616B42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" y="2082992"/>
            <a:ext cx="5516324" cy="2362884"/>
          </a:xfrm>
          <a:prstGeom prst="rect">
            <a:avLst/>
          </a:prstGeom>
        </p:spPr>
      </p:pic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FD59AA7-63E8-D704-820E-4C33BF9C5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51" y="2644665"/>
            <a:ext cx="5503492" cy="15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26423"/>
      </p:ext>
    </p:extLst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01B4C-A3B6-3C17-9ADF-200BEA0A2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E2195DD-E457-6E48-3E3F-ED407627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9" y="1051713"/>
            <a:ext cx="5158809" cy="4754574"/>
          </a:xfrm>
          <a:prstGeom prst="rect">
            <a:avLst/>
          </a:prstGeom>
        </p:spPr>
      </p:pic>
      <p:pic>
        <p:nvPicPr>
          <p:cNvPr id="6" name="Picture 5" descr="A black screen with green text&#10;&#10;AI-generated content may be incorrect.">
            <a:extLst>
              <a:ext uri="{FF2B5EF4-FFF2-40B4-BE49-F238E27FC236}">
                <a16:creationId xmlns:a16="http://schemas.microsoft.com/office/drawing/2014/main" id="{4B61EDCD-A2B5-7E89-C5BE-1B437B58B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38" y="2600360"/>
            <a:ext cx="6406913" cy="16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93415"/>
      </p:ext>
    </p:extLst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9ABB6-8E45-2ED7-56B4-5FA13F66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341D334-0A62-4238-7B83-94C6EFC5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t">
            <a:normAutofit/>
          </a:bodyPr>
          <a:lstStyle/>
          <a:p>
            <a:r>
              <a:rPr lang="en-GB" dirty="0"/>
              <a:t>Create </a:t>
            </a:r>
            <a:r>
              <a:rPr lang="en-GB" dirty="0" err="1"/>
              <a:t>ProcessorProvider</a:t>
            </a:r>
            <a:r>
              <a:rPr lang="en-GB" dirty="0"/>
              <a:t> class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937EC28-CA52-38EE-DB0E-A61A9CE00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15" y="958850"/>
            <a:ext cx="9064770" cy="49403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3FAC03-3B22-513B-CF25-ED49F3BDD6A2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F5EFAB-A729-98B4-1BEE-892B83331A64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9245080"/>
      </p:ext>
    </p:extLst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3726-278B-DAA9-6258-BF404310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“The Best Code is No Code at All”</a:t>
            </a:r>
            <a:br>
              <a:rPr lang="en-US" dirty="0"/>
            </a:br>
            <a:br>
              <a:rPr lang="en-US" dirty="0"/>
            </a:br>
            <a:r>
              <a:rPr lang="en-US" sz="4000" dirty="0"/>
              <a:t>- Jeff Atwood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14855"/>
      </p:ext>
    </p:extLst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7DDE0-01B3-3B7C-EB3C-BFEC921A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49BFA2F-6E1E-00A3-9901-E659E0DC3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ctr">
            <a:normAutofit/>
          </a:bodyPr>
          <a:lstStyle/>
          <a:p>
            <a:r>
              <a:rPr lang="en-GB" dirty="0"/>
              <a:t>Register the processor provider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5381C7-AA4B-B264-77E3-C218A5A616A8}"/>
              </a:ext>
            </a:extLst>
          </p:cNvPr>
          <p:cNvSpPr txBox="1">
            <a:spLocks/>
          </p:cNvSpPr>
          <p:nvPr/>
        </p:nvSpPr>
        <p:spPr>
          <a:xfrm>
            <a:off x="7168054" y="1371600"/>
            <a:ext cx="4642946" cy="43569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1200" dirty="0"/>
              <a:t>Create directory in</a:t>
            </a:r>
          </a:p>
          <a:p>
            <a:r>
              <a:rPr lang="en-US" sz="1600" kern="1200" dirty="0" err="1"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src</a:t>
            </a:r>
            <a:r>
              <a:rPr lang="en-US" sz="1600" kern="1200" dirty="0"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/main/resources/META-INF/services/</a:t>
            </a:r>
          </a:p>
          <a:p>
            <a:endParaRPr lang="en-US" b="0" kern="1200" dirty="0"/>
          </a:p>
          <a:p>
            <a:r>
              <a:rPr lang="en-US" b="0" kern="1200" dirty="0"/>
              <a:t>Create new file inside it named:</a:t>
            </a:r>
          </a:p>
          <a:p>
            <a:r>
              <a:rPr lang="en-US" sz="1800" kern="1200" dirty="0" err="1"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com.google.devtools.ksp.processing.SymbolProcessorProvider</a:t>
            </a:r>
            <a:endParaRPr lang="en-US" sz="1800" kern="12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b="0" kern="1200" dirty="0"/>
          </a:p>
          <a:p>
            <a:r>
              <a:rPr lang="en-US" b="0" kern="1200" dirty="0"/>
              <a:t>And register the qualified name of the processor provider.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B58E9-D91B-4279-C857-FA857C1A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281343"/>
            <a:ext cx="6465674" cy="2295314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0CFBB9-F36B-991E-3918-5FBE7BE12537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9889C8-A1DC-EA2B-8CFB-A766D0B5C7EF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35" name="Slide Number Placeholder 4" hidden="1">
            <a:extLst>
              <a:ext uri="{FF2B5EF4-FFF2-40B4-BE49-F238E27FC236}">
                <a16:creationId xmlns:a16="http://schemas.microsoft.com/office/drawing/2014/main" id="{152A8D80-3FD6-2D93-E362-7A56394ECF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74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255E8-F2E0-186C-A411-DAD3A52B8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DBECD-D3C3-B2D3-DD7B-1B0B5841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03EA97C-FB23-2329-3946-1CE203D422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29714" y="3889828"/>
            <a:ext cx="4547962" cy="2194486"/>
          </a:xfrm>
        </p:spPr>
        <p:txBody>
          <a:bodyPr/>
          <a:lstStyle/>
          <a:p>
            <a:r>
              <a:rPr lang="en-US" dirty="0"/>
              <a:t>Let’s see how our code will turn out!</a:t>
            </a:r>
          </a:p>
        </p:txBody>
      </p:sp>
    </p:spTree>
    <p:extLst>
      <p:ext uri="{BB962C8B-B14F-4D97-AF65-F5344CB8AC3E}">
        <p14:creationId xmlns:p14="http://schemas.microsoft.com/office/powerpoint/2010/main" val="591668571"/>
      </p:ext>
    </p:extLst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8B619-79F0-E240-042D-C9C7C4419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1ADD9F9-E70D-CD2C-485A-FCB9667E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t">
            <a:normAutofit/>
          </a:bodyPr>
          <a:lstStyle/>
          <a:p>
            <a:r>
              <a:rPr lang="en-GB" dirty="0"/>
              <a:t>Gradle setup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487B842-D768-5440-40AC-E37957E64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1"/>
            <a:ext cx="5524500" cy="822960"/>
          </a:xfrm>
        </p:spPr>
        <p:txBody>
          <a:bodyPr/>
          <a:lstStyle/>
          <a:p>
            <a:pPr algn="ctr"/>
            <a:r>
              <a:rPr lang="en-US" dirty="0"/>
              <a:t>Root </a:t>
            </a:r>
            <a:r>
              <a:rPr lang="en-US" dirty="0" err="1"/>
              <a:t>build.gradle.kts</a:t>
            </a:r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485559A-EFD5-5A9F-51CD-4FD720C4623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6499" y="1371601"/>
            <a:ext cx="5524500" cy="822960"/>
          </a:xfrm>
        </p:spPr>
        <p:txBody>
          <a:bodyPr/>
          <a:lstStyle/>
          <a:p>
            <a:pPr algn="ctr"/>
            <a:r>
              <a:rPr lang="en-US" dirty="0"/>
              <a:t>App’s module </a:t>
            </a:r>
            <a:r>
              <a:rPr lang="en-US" dirty="0" err="1"/>
              <a:t>build.gradle.kts</a:t>
            </a:r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8B51324-03F5-6569-0467-934BB6983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350376"/>
            <a:ext cx="5524499" cy="149161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E07BBD-8865-7567-6EB4-C9A5110B5CC3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6C4AED-3D47-62CA-9048-5A05AD0AD438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922326D-58A7-0C0D-0772-97F62AFE0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88" y="2254929"/>
            <a:ext cx="5640922" cy="31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4363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3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21F78-0A38-7F8B-74B7-39E34C5F1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C6DBD4D-1BA2-69EE-53AC-BC2709BD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 anchor="t">
            <a:normAutofit/>
          </a:bodyPr>
          <a:lstStyle/>
          <a:p>
            <a:r>
              <a:rPr lang="en-GB" dirty="0"/>
              <a:t>Run the KSP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D227D-E3AD-2FA4-484D-7AECB0743A97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22C166-769B-F648-9FC0-F58F7C0AC792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FA742C-1563-EBFB-3D4B-B74D9338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88051"/>
            <a:ext cx="7772400" cy="32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5461"/>
      </p:ext>
    </p:extLst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499FD-0623-4E75-00BA-AE367AA7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BB3125A-F42D-39DA-151A-79B53B8D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510" y="2000250"/>
            <a:ext cx="7002739" cy="3133725"/>
          </a:xfrm>
          <a:prstGeom prst="rect">
            <a:avLst/>
          </a:prstGeom>
          <a:noFill/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60C2514F-4100-FAF0-0B31-3ED2BD94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1" y="2990771"/>
            <a:ext cx="4067174" cy="876457"/>
          </a:xfrm>
        </p:spPr>
        <p:txBody>
          <a:bodyPr anchor="b">
            <a:normAutofit fontScale="90000"/>
          </a:bodyPr>
          <a:lstStyle/>
          <a:p>
            <a:r>
              <a:rPr lang="en-GB" sz="3600" dirty="0"/>
              <a:t>See the </a:t>
            </a:r>
            <a:br>
              <a:rPr lang="en-GB" sz="3600" dirty="0"/>
            </a:br>
            <a:r>
              <a:rPr lang="en-GB" sz="3600" dirty="0"/>
              <a:t>generated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C51B5-390D-8133-28F8-82B922828ED0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1487F1-40AE-03AF-04F0-7AD1800F6304}"/>
              </a:ext>
            </a:extLst>
          </p:cNvPr>
          <p:cNvSpPr txBox="1"/>
          <p:nvPr/>
        </p:nvSpPr>
        <p:spPr>
          <a:xfrm>
            <a:off x="-1752600" y="4635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7876004"/>
      </p:ext>
    </p:extLst>
  </p:cSld>
  <p:clrMapOvr>
    <a:masterClrMapping/>
  </p:clrMapOvr>
  <p:transition spd="med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2E73F-CDD8-C0D0-2583-325F23F0B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853DB5-E1B3-A4B2-C577-FCFE4102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59D6B69-388A-374C-16B2-A6C536F844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29714" y="3889828"/>
            <a:ext cx="4547962" cy="2194486"/>
          </a:xfrm>
        </p:spPr>
        <p:txBody>
          <a:bodyPr/>
          <a:lstStyle/>
          <a:p>
            <a:r>
              <a:rPr lang="en-US" dirty="0"/>
              <a:t>What the lesson would be?</a:t>
            </a:r>
          </a:p>
        </p:txBody>
      </p:sp>
    </p:spTree>
    <p:extLst>
      <p:ext uri="{BB962C8B-B14F-4D97-AF65-F5344CB8AC3E}">
        <p14:creationId xmlns:p14="http://schemas.microsoft.com/office/powerpoint/2010/main" val="2257186675"/>
      </p:ext>
    </p:extLst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8211D1E-B3A7-BB4A-B6F4-EE60A215F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800" dirty="0"/>
              <a:t>Automate the generation of boilerplate code.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9ACD39-A752-6841-8B85-FCB359D4F9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Reduce Boilerplate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483B2-6B14-DE48-8A2F-A7FBAE7604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800" dirty="0"/>
              <a:t>Improve Productivity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20FEC21-313E-2B4B-9F20-D4C9A42629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800" dirty="0"/>
              <a:t>Improve Maintainability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0CAEB8E-27A7-6842-9EFE-281B9B0F9F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800" dirty="0"/>
              <a:t>Best Performance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914D48-4C3E-B342-8EC8-799D268376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dirty="0"/>
              <a:t>Less manual coding</a:t>
            </a:r>
          </a:p>
          <a:p>
            <a:r>
              <a:rPr lang="en-US" sz="1800" dirty="0"/>
              <a:t>=</a:t>
            </a:r>
          </a:p>
          <a:p>
            <a:r>
              <a:rPr lang="en-US" sz="1800" dirty="0"/>
              <a:t>Fewer errors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1DEC0A9-BFF2-2147-9002-CFCF9EED92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dirty="0"/>
              <a:t>Code is always consistent.</a:t>
            </a:r>
          </a:p>
          <a:p>
            <a:endParaRPr lang="en-US" sz="1800" dirty="0"/>
          </a:p>
          <a:p>
            <a:r>
              <a:rPr lang="en-US" sz="1800" dirty="0"/>
              <a:t>Less prone to human error.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E237D0C-C3AA-F542-AEDF-376212054A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dirty="0"/>
              <a:t>Currently KSP along with </a:t>
            </a:r>
            <a:r>
              <a:rPr lang="en-US" sz="1800" dirty="0" err="1"/>
              <a:t>KotlinPoet</a:t>
            </a:r>
            <a:r>
              <a:rPr lang="en-US" sz="1800" dirty="0"/>
              <a:t> is the best combo for meta-programming in Kotlin</a:t>
            </a:r>
          </a:p>
        </p:txBody>
      </p:sp>
      <p:pic>
        <p:nvPicPr>
          <p:cNvPr id="3" name="Picture 2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0225A1B3-DA19-2466-532F-3DA0A918D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88" y="1293222"/>
            <a:ext cx="6332831" cy="377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9859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1" grpId="0" build="p"/>
      <p:bldP spid="13" grpId="0" build="p"/>
      <p:bldP spid="15" grpId="0" build="p"/>
      <p:bldP spid="16" grpId="0" build="p"/>
      <p:bldP spid="17" grpId="0" uiExpand="1" build="p"/>
      <p:bldP spid="18" grpId="0" build="p"/>
      <p:bldP spid="1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F91BE-E477-20D2-070A-FDEADBB6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42BD-97DE-0D80-8B2B-4AEE45B2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going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14AEA-17FC-8875-F71F-AFC6D78F93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8625839" cy="4940300"/>
          </a:xfrm>
        </p:spPr>
        <p:txBody>
          <a:bodyPr/>
          <a:lstStyle/>
          <a:p>
            <a:r>
              <a:rPr lang="en-US" dirty="0"/>
              <a:t>You can now build your own KSP library or annotation processor.</a:t>
            </a:r>
          </a:p>
          <a:p>
            <a:endParaRPr lang="en-US" dirty="0"/>
          </a:p>
          <a:p>
            <a:r>
              <a:rPr lang="en-US" dirty="0"/>
              <a:t>Furthermore, you can improve the sample processor to: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</a:t>
            </a:r>
            <a:r>
              <a:rPr lang="en-US" dirty="0" err="1"/>
              <a:t>deeplink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Multi-module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Aggregate </a:t>
            </a:r>
            <a:r>
              <a:rPr lang="en-US" dirty="0" err="1"/>
              <a:t>NavGraph</a:t>
            </a:r>
            <a:r>
              <a:rPr lang="en-US" dirty="0"/>
              <a:t> from other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DB704-CF84-973C-9CF0-055050C0F7D9}"/>
              </a:ext>
            </a:extLst>
          </p:cNvPr>
          <p:cNvSpPr txBox="1"/>
          <p:nvPr/>
        </p:nvSpPr>
        <p:spPr>
          <a:xfrm>
            <a:off x="10077061" y="65967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968274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7F18A-5D9D-2A01-5B4E-9FAB4625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A87F5B-F508-3346-765F-1300EDFE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QNA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CCC843-179F-72A4-0837-267929ECC0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29714" y="3889828"/>
            <a:ext cx="4547962" cy="2194486"/>
          </a:xfrm>
        </p:spPr>
        <p:txBody>
          <a:bodyPr/>
          <a:lstStyle/>
          <a:p>
            <a:r>
              <a:rPr lang="en-US" dirty="0"/>
              <a:t>Is there any question?</a:t>
            </a:r>
          </a:p>
        </p:txBody>
      </p:sp>
    </p:spTree>
    <p:extLst>
      <p:ext uri="{BB962C8B-B14F-4D97-AF65-F5344CB8AC3E}">
        <p14:creationId xmlns:p14="http://schemas.microsoft.com/office/powerpoint/2010/main" val="1149287432"/>
      </p:ext>
    </p:extLst>
  </p:cSld>
  <p:clrMapOvr>
    <a:masterClrMapping/>
  </p:clrMapOvr>
  <p:transition spd="med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873636"/>
            <a:ext cx="7040753" cy="111072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D89AA0-26F1-3C21-D9DF-20B2FE501078}"/>
              </a:ext>
            </a:extLst>
          </p:cNvPr>
          <p:cNvSpPr txBox="1">
            <a:spLocks/>
          </p:cNvSpPr>
          <p:nvPr/>
        </p:nvSpPr>
        <p:spPr>
          <a:xfrm>
            <a:off x="380999" y="3984363"/>
            <a:ext cx="4547962" cy="1110727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“Code less, Build more.”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3C510-D0E0-9A09-3619-9ED84C9B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428A-764A-ABF2-573C-C901929A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BACB8-F72B-F9E5-2D84-37EBB82D67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8625839" cy="4940300"/>
          </a:xfrm>
        </p:spPr>
        <p:txBody>
          <a:bodyPr/>
          <a:lstStyle/>
          <a:p>
            <a:r>
              <a:rPr lang="en-US" dirty="0"/>
              <a:t>Why is it better to write less code? Because code …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Requires periodic maintenance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more code you have, the more places there are for bugs to hide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you must refactor, there’s more stuff to move around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 code sometimes mean longer checkouts or compile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make more code requires more developers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F7A64F-46B3-F4EC-8349-A2F19199A7F0}"/>
              </a:ext>
            </a:extLst>
          </p:cNvPr>
          <p:cNvSpPr txBox="1"/>
          <p:nvPr/>
        </p:nvSpPr>
        <p:spPr>
          <a:xfrm>
            <a:off x="10077061" y="65967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728544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B0AE0-31CB-1246-9E61-D930BA040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9CA5CF4-C6CF-4DDA-3B5C-8BA2C20D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Meta-Programming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F40C6-B997-5C7C-BA9E-EA102C52C2F4}"/>
              </a:ext>
            </a:extLst>
          </p:cNvPr>
          <p:cNvSpPr txBox="1"/>
          <p:nvPr/>
        </p:nvSpPr>
        <p:spPr>
          <a:xfrm>
            <a:off x="381000" y="1156448"/>
            <a:ext cx="5954486" cy="4503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defTabSz="228600">
              <a:spcAft>
                <a:spcPts val="1200"/>
              </a:spcAft>
              <a:defRPr/>
            </a:pPr>
            <a:r>
              <a:rPr lang="en-GB" sz="2000" b="1" dirty="0">
                <a:solidFill>
                  <a:srgbClr val="000000"/>
                </a:solidFill>
              </a:rPr>
              <a:t>What meta-programming really is?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A computer programming technique in which computer programs can treat other program as their data.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It means a program can be designed to read, generate, analyse, and transform other programs, and even modify itself while running.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r>
              <a:rPr lang="en-GB" dirty="0">
                <a:solidFill>
                  <a:srgbClr val="000000"/>
                </a:solidFill>
              </a:rPr>
              <a:t>One of the sample of it is code generation.</a:t>
            </a: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 defTabSz="228600">
              <a:spcAft>
                <a:spcPts val="120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72E5A-8AFD-7022-CD7E-95F6D643E7EF}"/>
              </a:ext>
            </a:extLst>
          </p:cNvPr>
          <p:cNvSpPr txBox="1"/>
          <p:nvPr/>
        </p:nvSpPr>
        <p:spPr>
          <a:xfrm>
            <a:off x="11114468" y="629776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8482005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09504-E640-D50C-D201-48E3E3A0A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1431-8BE7-0AD7-32C9-BF07CC1E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/>
              <a:t>Code Generation in </a:t>
            </a:r>
            <a:r>
              <a:rPr lang="de-DE" sz="3600" b="1" dirty="0" err="1"/>
              <a:t>Kotlin</a:t>
            </a:r>
            <a:endParaRPr lang="de-DE" sz="3600" b="1" dirty="0"/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5B834E58-16E5-5FC0-3870-D0C9C033A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18" y="2185102"/>
            <a:ext cx="3960000" cy="1766918"/>
          </a:xfrm>
          <a:prstGeom prst="homePlate">
            <a:avLst>
              <a:gd name="adj" fmla="val 16553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noFill/>
            <a:miter lim="800000"/>
            <a:headEnd/>
            <a:tailEnd/>
          </a:ln>
          <a:effectLst/>
        </p:spPr>
        <p:txBody>
          <a:bodyPr wrap="square" lIns="180000" tIns="108000" rIns="108000" bIns="72000" anchor="t" anchorCtr="0"/>
          <a:lstStyle/>
          <a:p>
            <a:pPr algn="l" eaLnBrk="0" hangingPunct="0"/>
            <a:r>
              <a:rPr lang="en-US" dirty="0">
                <a:solidFill>
                  <a:schemeClr val="tx1"/>
                </a:solidFill>
              </a:rPr>
              <a:t>INPUT</a:t>
            </a:r>
          </a:p>
          <a:p>
            <a:pPr algn="l" eaLnBrk="0" hangingPunct="0"/>
            <a:endParaRPr lang="en-US" dirty="0"/>
          </a:p>
          <a:p>
            <a:pPr algn="l" eaLnBrk="0" hangingPunct="0"/>
            <a:endParaRPr lang="en-US" dirty="0"/>
          </a:p>
          <a:p>
            <a:pPr algn="l" eaLnBrk="0" hangingPunct="0"/>
            <a:r>
              <a:rPr lang="en-US" dirty="0"/>
              <a:t>Our </a:t>
            </a:r>
            <a:r>
              <a:rPr 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.kt</a:t>
            </a:r>
            <a:r>
              <a:rPr lang="en-US" dirty="0"/>
              <a:t> files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DFC647BB-8C96-D39B-A651-79AAED2C0B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5754" y="1777072"/>
            <a:ext cx="4032000" cy="2582978"/>
          </a:xfrm>
          <a:prstGeom prst="chevron">
            <a:avLst>
              <a:gd name="adj" fmla="val 15929"/>
            </a:avLst>
          </a:prstGeom>
          <a:solidFill>
            <a:schemeClr val="accent2"/>
          </a:solidFill>
          <a:ln w="6350">
            <a:noFill/>
            <a:miter lim="800000"/>
            <a:headEnd/>
            <a:tailEnd/>
          </a:ln>
          <a:effectLst/>
        </p:spPr>
        <p:txBody>
          <a:bodyPr lIns="72000" tIns="486000" rIns="72000" bIns="72000"/>
          <a:lstStyle/>
          <a:p>
            <a:pPr algn="l" eaLnBrk="0" hangingPunct="0"/>
            <a:r>
              <a:rPr lang="en-US" b="1" dirty="0">
                <a:solidFill>
                  <a:schemeClr val="bg1"/>
                </a:solidFill>
              </a:rPr>
              <a:t>PROCESS</a:t>
            </a:r>
          </a:p>
          <a:p>
            <a:pPr algn="l" eaLnBrk="0" hangingPunct="0"/>
            <a:endParaRPr lang="en-US" b="1" dirty="0">
              <a:solidFill>
                <a:schemeClr val="bg1"/>
              </a:solidFill>
            </a:endParaRPr>
          </a:p>
          <a:p>
            <a:pPr algn="l" eaLnBrk="0" hangingPunct="0"/>
            <a:endParaRPr lang="en-US" b="1" dirty="0">
              <a:solidFill>
                <a:schemeClr val="bg1"/>
              </a:solidFill>
            </a:endParaRPr>
          </a:p>
          <a:p>
            <a:pPr algn="l" eaLnBrk="0" hangingPunct="0"/>
            <a:r>
              <a:rPr lang="en-US" dirty="0">
                <a:solidFill>
                  <a:schemeClr val="bg1"/>
                </a:solidFill>
              </a:rPr>
              <a:t>Using library/tools to process code into new code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389E46C-E5AE-F3B5-72BE-6E00E176BDD8}"/>
              </a:ext>
            </a:extLst>
          </p:cNvPr>
          <p:cNvSpPr/>
          <p:nvPr/>
        </p:nvSpPr>
        <p:spPr>
          <a:xfrm>
            <a:off x="7893862" y="2185102"/>
            <a:ext cx="3961588" cy="1766918"/>
          </a:xfrm>
          <a:prstGeom prst="chevron">
            <a:avLst>
              <a:gd name="adj" fmla="val 1571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0000" tIns="108000" rIns="108000" bIns="72000" rtlCol="0" anchor="t" anchorCtr="0"/>
          <a:lstStyle/>
          <a:p>
            <a:pPr eaLnBrk="0" hangingPunct="0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eaLnBrk="0" hangingPunct="0"/>
            <a:endParaRPr lang="en-US" dirty="0">
              <a:solidFill>
                <a:schemeClr val="tx1"/>
              </a:solidFill>
            </a:endParaRPr>
          </a:p>
          <a:p>
            <a:pPr eaLnBrk="0" hangingPunct="0"/>
            <a:endParaRPr lang="en-US" dirty="0">
              <a:solidFill>
                <a:schemeClr val="tx1"/>
              </a:solidFill>
            </a:endParaRPr>
          </a:p>
          <a:p>
            <a:pPr eaLnBrk="0" hangingPunct="0"/>
            <a:r>
              <a:rPr lang="en-US" dirty="0">
                <a:solidFill>
                  <a:schemeClr val="tx1"/>
                </a:solidFill>
              </a:rPr>
              <a:t>New generated code to use</a:t>
            </a:r>
          </a:p>
        </p:txBody>
      </p:sp>
    </p:spTree>
    <p:extLst>
      <p:ext uri="{BB962C8B-B14F-4D97-AF65-F5344CB8AC3E}">
        <p14:creationId xmlns:p14="http://schemas.microsoft.com/office/powerpoint/2010/main" val="19685232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A23E1-587C-AC7C-3C44-114C8E328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40EC-3062-1238-C070-B5B40B4F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tools to use?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9FD180-F08A-8795-CD2C-B8FF623D3915}"/>
              </a:ext>
            </a:extLst>
          </p:cNvPr>
          <p:cNvSpPr/>
          <p:nvPr/>
        </p:nvSpPr>
        <p:spPr>
          <a:xfrm>
            <a:off x="1314451" y="1955486"/>
            <a:ext cx="4415779" cy="33816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Library for developing lightweight compiler plugin.</a:t>
            </a: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We will use it to resolve out </a:t>
            </a:r>
            <a:r>
              <a:rPr lang="en-US" sz="1600" dirty="0">
                <a:solidFill>
                  <a:schemeClr val="tx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.kt</a:t>
            </a:r>
            <a:r>
              <a:rPr lang="en-US" dirty="0">
                <a:solidFill>
                  <a:schemeClr val="tx1"/>
                </a:solidFill>
              </a:rPr>
              <a:t> files and the code inside it.</a:t>
            </a: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Developed and maintained by Google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292088-2CE5-F770-5F22-03393BF517F0}"/>
              </a:ext>
            </a:extLst>
          </p:cNvPr>
          <p:cNvSpPr txBox="1"/>
          <p:nvPr/>
        </p:nvSpPr>
        <p:spPr>
          <a:xfrm>
            <a:off x="1314450" y="1568135"/>
            <a:ext cx="4415779" cy="38735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horz" wrap="square" lIns="0" tIns="3600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AU" b="1" dirty="0">
                <a:solidFill>
                  <a:schemeClr val="bg1"/>
                </a:solidFill>
                <a:latin typeface="+mj-lt"/>
              </a:rPr>
              <a:t>KSP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C0F89C-D251-4980-7ED1-F05D4D430B40}"/>
              </a:ext>
            </a:extLst>
          </p:cNvPr>
          <p:cNvSpPr/>
          <p:nvPr/>
        </p:nvSpPr>
        <p:spPr>
          <a:xfrm>
            <a:off x="6079840" y="1955486"/>
            <a:ext cx="4415779" cy="33816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Kotlin and Java library for generating </a:t>
            </a:r>
            <a:r>
              <a:rPr lang="en-US" dirty="0">
                <a:solidFill>
                  <a:schemeClr val="tx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.kt</a:t>
            </a:r>
            <a:r>
              <a:rPr lang="en-US" dirty="0">
                <a:solidFill>
                  <a:schemeClr val="tx1"/>
                </a:solidFill>
              </a:rPr>
              <a:t> source files.</a:t>
            </a: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It contains utility function to build Kotlin code.</a:t>
            </a: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79388" eaLnBrk="0" hangingPunct="0"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Developed and maintained by Square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225FF-8DE3-F98E-3230-72222D1F4483}"/>
              </a:ext>
            </a:extLst>
          </p:cNvPr>
          <p:cNvSpPr txBox="1"/>
          <p:nvPr/>
        </p:nvSpPr>
        <p:spPr>
          <a:xfrm>
            <a:off x="6079839" y="1568135"/>
            <a:ext cx="4415779" cy="38735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vert="horz" wrap="square" lIns="0" tIns="3600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AU" b="1" dirty="0" err="1">
                <a:solidFill>
                  <a:schemeClr val="bg1"/>
                </a:solidFill>
                <a:latin typeface="+mj-lt"/>
              </a:rPr>
              <a:t>KotlinPoet</a:t>
            </a:r>
            <a:endParaRPr lang="en-AU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299845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C8C7A-49C9-AD6F-85C3-C448DB26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26105-CDA5-8EF5-79BE-93F1ACC1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Use Case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D7685A3-F977-BA66-1EF2-B1B2459C3E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7" y="3889828"/>
            <a:ext cx="2993573" cy="2194486"/>
          </a:xfrm>
        </p:spPr>
        <p:txBody>
          <a:bodyPr/>
          <a:lstStyle/>
          <a:p>
            <a:r>
              <a:rPr lang="en-US" dirty="0"/>
              <a:t>What we will be doing?</a:t>
            </a:r>
          </a:p>
        </p:txBody>
      </p:sp>
    </p:spTree>
    <p:extLst>
      <p:ext uri="{BB962C8B-B14F-4D97-AF65-F5344CB8AC3E}">
        <p14:creationId xmlns:p14="http://schemas.microsoft.com/office/powerpoint/2010/main" val="2877030570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E880-7885-576C-453F-7B6C8C0FE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D5D0-E117-614F-C501-99C38BEF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1442E-F68E-23A2-BD20-0E9A20BF35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8625839" cy="4940300"/>
          </a:xfrm>
        </p:spPr>
        <p:txBody>
          <a:bodyPr/>
          <a:lstStyle/>
          <a:p>
            <a:r>
              <a:rPr lang="en-US" dirty="0"/>
              <a:t>For sample project, we will be making: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Android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Jetpack Compose as UI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Navigation Component for navigating between screens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the new type-safe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66470-48CA-6CEC-F9AC-6FC7458257A6}"/>
              </a:ext>
            </a:extLst>
          </p:cNvPr>
          <p:cNvSpPr txBox="1"/>
          <p:nvPr/>
        </p:nvSpPr>
        <p:spPr>
          <a:xfrm>
            <a:off x="10077061" y="65967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609512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834F481AB65C448FB628437DBB1947" ma:contentTypeVersion="4" ma:contentTypeDescription="Create a new document." ma:contentTypeScope="" ma:versionID="326f57c2c54a8548649404a5b96a2dd5">
  <xsd:schema xmlns:xsd="http://www.w3.org/2001/XMLSchema" xmlns:xs="http://www.w3.org/2001/XMLSchema" xmlns:p="http://schemas.microsoft.com/office/2006/metadata/properties" xmlns:ns2="9c99560f-8209-4524-9345-fa8f7a963ea4" targetNamespace="http://schemas.microsoft.com/office/2006/metadata/properties" ma:root="true" ma:fieldsID="fedb36b3d47f0462eda9a37f2a90e137" ns2:_="">
    <xsd:import namespace="9c99560f-8209-4524-9345-fa8f7a963e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99560f-8209-4524-9345-fa8f7a963e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BFFC05-B2F6-4CED-BE65-F75B1EB7AD7B}">
  <ds:schemaRefs>
    <ds:schemaRef ds:uri="9c99560f-8209-4524-9345-fa8f7a963ea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82BE46-AA32-4C29-B660-592D5114C5C4}">
  <ds:schemaRefs>
    <ds:schemaRef ds:uri="9c99560f-8209-4524-9345-fa8f7a963e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bef0ac6-58b2-4acb-91cf-d344f8864752}" enabled="1" method="Privileged" siteId="{e0793d39-0939-496d-b129-198edd916feb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1021</Words>
  <Application>Microsoft Macintosh PowerPoint</Application>
  <PresentationFormat>Widescreen</PresentationFormat>
  <Paragraphs>223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Graphik</vt:lpstr>
      <vt:lpstr>GT Sectra Fine</vt:lpstr>
      <vt:lpstr>JetBrains Mono</vt:lpstr>
      <vt:lpstr>System Font</vt:lpstr>
      <vt:lpstr>Office Theme</vt:lpstr>
      <vt:lpstr>Meta-Programming for Android Project</vt:lpstr>
      <vt:lpstr>Agenda</vt:lpstr>
      <vt:lpstr>“The Best Code is No Code at All”  - Jeff Atwood</vt:lpstr>
      <vt:lpstr>But why?</vt:lpstr>
      <vt:lpstr>Introducing Meta-Programming</vt:lpstr>
      <vt:lpstr>Code Generation in Kotlin</vt:lpstr>
      <vt:lpstr>What tools to use?</vt:lpstr>
      <vt:lpstr>Sample  Use Case</vt:lpstr>
      <vt:lpstr>Ground Rule</vt:lpstr>
      <vt:lpstr>Screen Destinations</vt:lpstr>
      <vt:lpstr>Utility class for custom NavTypes</vt:lpstr>
      <vt:lpstr>NavGraph</vt:lpstr>
      <vt:lpstr>Let’s automate it! Using Meta-Programming</vt:lpstr>
      <vt:lpstr>What we want to achieve?</vt:lpstr>
      <vt:lpstr>INPUT</vt:lpstr>
      <vt:lpstr>Declaring input</vt:lpstr>
      <vt:lpstr>Annotation?</vt:lpstr>
      <vt:lpstr>Let’s make our own custom annotation</vt:lpstr>
      <vt:lpstr>PROCESS</vt:lpstr>
      <vt:lpstr>New module</vt:lpstr>
      <vt:lpstr>Gradle Setup</vt:lpstr>
      <vt:lpstr>Making the processor class – KSP</vt:lpstr>
      <vt:lpstr>Inside the finish() function – KotlinPoet</vt:lpstr>
      <vt:lpstr>Some helper function first!</vt:lpstr>
      <vt:lpstr>addComposeBlock function</vt:lpstr>
      <vt:lpstr>PowerPoint Presentation</vt:lpstr>
      <vt:lpstr>PowerPoint Presentation</vt:lpstr>
      <vt:lpstr>PowerPoint Presentation</vt:lpstr>
      <vt:lpstr>Create ProcessorProvider class</vt:lpstr>
      <vt:lpstr>Register the processor provider</vt:lpstr>
      <vt:lpstr>OUTPUT</vt:lpstr>
      <vt:lpstr>Gradle setup</vt:lpstr>
      <vt:lpstr>Run the KSP Task</vt:lpstr>
      <vt:lpstr>See the  generated code</vt:lpstr>
      <vt:lpstr>CONCLUSION</vt:lpstr>
      <vt:lpstr>PowerPoint Presentation</vt:lpstr>
      <vt:lpstr>Where are going from here?</vt:lpstr>
      <vt:lpstr>QNA</vt:lpstr>
      <vt:lpstr>Thank You</vt:lpstr>
    </vt:vector>
  </TitlesOfParts>
  <Manager/>
  <Company>Accenture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Android Application Development</dc:subject>
  <dc:creator>Jimly Asshiddiqy</dc:creator>
  <cp:keywords>Android, Presentation</cp:keywords>
  <dc:description/>
  <cp:lastModifiedBy>Asshiddiqy, Jimly</cp:lastModifiedBy>
  <cp:revision>35</cp:revision>
  <dcterms:created xsi:type="dcterms:W3CDTF">2020-08-05T08:43:32Z</dcterms:created>
  <dcterms:modified xsi:type="dcterms:W3CDTF">2025-05-10T04:44:04Z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0x0101007B834F481AB65C448FB628437DBB1947</vt:lpwstr>
  </property>
  <property fmtid="{D5CDD505-2E9C-101B-9397-08002B2CF9AE}" pid="3" name="Order">
    <vt:r8>1431300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</Properties>
</file>